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1688" r:id="rId2"/>
    <p:sldId id="1608" r:id="rId3"/>
    <p:sldId id="1609" r:id="rId4"/>
    <p:sldId id="1699" r:id="rId5"/>
    <p:sldId id="1700" r:id="rId6"/>
    <p:sldId id="1702" r:id="rId7"/>
    <p:sldId id="1703" r:id="rId8"/>
    <p:sldId id="1610" r:id="rId9"/>
    <p:sldId id="1611" r:id="rId10"/>
    <p:sldId id="1612" r:id="rId11"/>
    <p:sldId id="1613" r:id="rId12"/>
    <p:sldId id="1523" r:id="rId13"/>
    <p:sldId id="1615" r:id="rId14"/>
    <p:sldId id="1457" r:id="rId15"/>
    <p:sldId id="1689" r:id="rId16"/>
    <p:sldId id="1690" r:id="rId17"/>
    <p:sldId id="1691" r:id="rId18"/>
    <p:sldId id="1693" r:id="rId19"/>
    <p:sldId id="1694" r:id="rId20"/>
    <p:sldId id="1695" r:id="rId21"/>
    <p:sldId id="1696" r:id="rId22"/>
    <p:sldId id="1697" r:id="rId23"/>
    <p:sldId id="1698" r:id="rId24"/>
    <p:sldId id="1704" r:id="rId25"/>
    <p:sldId id="1705" r:id="rId26"/>
    <p:sldId id="1744" r:id="rId27"/>
    <p:sldId id="1707" r:id="rId28"/>
    <p:sldId id="1708" r:id="rId29"/>
    <p:sldId id="1710" r:id="rId30"/>
    <p:sldId id="1711" r:id="rId31"/>
    <p:sldId id="1712" r:id="rId32"/>
    <p:sldId id="1713" r:id="rId33"/>
    <p:sldId id="1715" r:id="rId34"/>
    <p:sldId id="1716" r:id="rId35"/>
    <p:sldId id="1717" r:id="rId36"/>
    <p:sldId id="1718" r:id="rId37"/>
    <p:sldId id="1719" r:id="rId38"/>
    <p:sldId id="1720" r:id="rId39"/>
    <p:sldId id="1721" r:id="rId40"/>
    <p:sldId id="1722" r:id="rId41"/>
    <p:sldId id="1723" r:id="rId42"/>
    <p:sldId id="1748" r:id="rId43"/>
    <p:sldId id="1726" r:id="rId44"/>
    <p:sldId id="1745" r:id="rId45"/>
    <p:sldId id="1747" r:id="rId46"/>
    <p:sldId id="1727" r:id="rId47"/>
    <p:sldId id="1728" r:id="rId48"/>
    <p:sldId id="1751" r:id="rId49"/>
    <p:sldId id="1749" r:id="rId50"/>
    <p:sldId id="1750" r:id="rId51"/>
    <p:sldId id="1730" r:id="rId52"/>
    <p:sldId id="1731" r:id="rId53"/>
    <p:sldId id="1732" r:id="rId54"/>
    <p:sldId id="1733" r:id="rId55"/>
    <p:sldId id="1734" r:id="rId56"/>
    <p:sldId id="1735" r:id="rId57"/>
    <p:sldId id="1736" r:id="rId58"/>
    <p:sldId id="1737" r:id="rId59"/>
    <p:sldId id="1738" r:id="rId60"/>
    <p:sldId id="1739" r:id="rId61"/>
    <p:sldId id="1740" r:id="rId62"/>
    <p:sldId id="1741" r:id="rId63"/>
    <p:sldId id="1742" r:id="rId64"/>
    <p:sldId id="1024" r:id="rId65"/>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3399"/>
    <a:srgbClr val="0000FF"/>
    <a:srgbClr val="CC3300"/>
    <a:srgbClr val="FF9900"/>
    <a:srgbClr val="FF0066"/>
    <a:srgbClr val="CC99FF"/>
    <a:srgbClr val="CCCCFF"/>
    <a:srgbClr val="00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3" d="100"/>
          <a:sy n="73" d="100"/>
        </p:scale>
        <p:origin x="-1206"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11/6/2020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26126"/>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2743200"/>
            <a:ext cx="9017000" cy="1676400"/>
          </a:xfrm>
        </p:spPr>
        <p:txBody>
          <a:bodyPr anchor="ctr"/>
          <a:lstStyle/>
          <a:p>
            <a:pPr algn="ctr">
              <a:lnSpc>
                <a:spcPct val="120000"/>
              </a:lnSpc>
              <a:spcBef>
                <a:spcPts val="600"/>
              </a:spcBef>
            </a:pPr>
            <a:r>
              <a:rPr lang="en-US" altLang="en-US" sz="3500" b="1" smtClean="0">
                <a:solidFill>
                  <a:srgbClr val="FF0000"/>
                </a:solidFill>
                <a:latin typeface="Arial" panose="020B0604020202020204" pitchFamily="34" charset="0"/>
                <a:cs typeface="Arial" panose="020B0604020202020204" pitchFamily="34" charset="0"/>
              </a:rPr>
              <a:t>NƯỚC CỘNG HÒA XÃ HỘI CHỦ NGHĨA VIỆT NAM 09-11-2020</a:t>
            </a:r>
            <a:endParaRPr lang="en-US" altLang="en-US" sz="3500" b="1">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724400"/>
            <a:ext cx="2001888" cy="1587146"/>
          </a:xfrm>
          <a:prstGeom prst="rect">
            <a:avLst/>
          </a:prstGeom>
        </p:spPr>
      </p:pic>
      <p:sp>
        <p:nvSpPr>
          <p:cNvPr id="13" name="Rectangle 2"/>
          <p:cNvSpPr txBox="1">
            <a:spLocks noChangeArrowheads="1"/>
          </p:cNvSpPr>
          <p:nvPr/>
        </p:nvSpPr>
        <p:spPr bwMode="auto">
          <a:xfrm>
            <a:off x="63500" y="1905000"/>
            <a:ext cx="901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20000"/>
              </a:lnSpc>
              <a:spcBef>
                <a:spcPts val="600"/>
              </a:spcBef>
            </a:pPr>
            <a:r>
              <a:rPr lang="en-US" altLang="en-US" sz="4400" b="1" kern="0" smtClean="0">
                <a:solidFill>
                  <a:srgbClr val="009900"/>
                </a:solidFill>
                <a:latin typeface="Arial" panose="020B0604020202020204" pitchFamily="34" charset="0"/>
                <a:cs typeface="Arial" panose="020B0604020202020204" pitchFamily="34" charset="0"/>
              </a:rPr>
              <a:t>NGÀY PHÁP LUẬT</a:t>
            </a:r>
            <a:endParaRPr lang="en-US" altLang="en-US" sz="4400" b="1" kern="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837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Theo </a:t>
            </a:r>
            <a:r>
              <a:rPr lang="es-MX" sz="2350" b="1" kern="0">
                <a:solidFill>
                  <a:srgbClr val="0000FF"/>
                </a:solidFill>
                <a:latin typeface="Arial" charset="0"/>
              </a:rPr>
              <a:t>quy định tại Điều 8 Luật phổ biến, giáo dục pháp luật, </a:t>
            </a:r>
            <a:r>
              <a:rPr lang="es-MX" sz="2350" b="1" kern="0">
                <a:solidFill>
                  <a:srgbClr val="FF0066"/>
                </a:solidFill>
                <a:latin typeface="Arial" charset="0"/>
              </a:rPr>
              <a:t>Ngày Pháp luật (ngày 09/11 hằng năm) được tổ chức để tôn vinh Hiến pháp, pháp luật</a:t>
            </a:r>
            <a:r>
              <a:rPr lang="es-MX" sz="2350" b="1" kern="0">
                <a:solidFill>
                  <a:srgbClr val="0000FF"/>
                </a:solidFill>
                <a:latin typeface="Arial" charset="0"/>
              </a:rPr>
              <a:t>, đồng thời tăng cường nhận thức cho mọi người về vai trò của luật pháp trong đời </a:t>
            </a:r>
            <a:r>
              <a:rPr lang="es-MX" sz="2350" b="1" kern="0" smtClean="0">
                <a:solidFill>
                  <a:srgbClr val="0000FF"/>
                </a:solidFill>
                <a:latin typeface="Arial" charset="0"/>
              </a:rPr>
              <a:t>sống </a:t>
            </a:r>
            <a:r>
              <a:rPr lang="es-MX" sz="2350" b="1" kern="0">
                <a:solidFill>
                  <a:srgbClr val="0000FF"/>
                </a:solidFill>
                <a:latin typeface="Arial" charset="0"/>
              </a:rPr>
              <a:t>và sinh hoạt hàng ngày của người </a:t>
            </a:r>
            <a:r>
              <a:rPr lang="es-MX" sz="2350" b="1" kern="0" smtClean="0">
                <a:solidFill>
                  <a:srgbClr val="0000FF"/>
                </a:solidFill>
                <a:latin typeface="Arial" charset="0"/>
              </a:rPr>
              <a:t>dân; trong </a:t>
            </a:r>
            <a:r>
              <a:rPr lang="es-MX" sz="2350" b="1" kern="0">
                <a:solidFill>
                  <a:srgbClr val="0000FF"/>
                </a:solidFill>
                <a:latin typeface="Arial" charset="0"/>
              </a:rPr>
              <a:t>hoạt động quản lý Nhà nước, hoạt </a:t>
            </a:r>
            <a:r>
              <a:rPr lang="es-MX" sz="2350" b="1" kern="0" smtClean="0">
                <a:solidFill>
                  <a:srgbClr val="0000FF"/>
                </a:solidFill>
                <a:latin typeface="Arial" charset="0"/>
              </a:rPr>
              <a:t>động KT-XH. </a:t>
            </a:r>
          </a:p>
          <a:p>
            <a:pPr indent="-457200" algn="just" eaLnBrk="1" hangingPunct="1">
              <a:lnSpc>
                <a:spcPct val="114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Thông </a:t>
            </a:r>
            <a:r>
              <a:rPr lang="es-MX" sz="2350" b="1" kern="0">
                <a:solidFill>
                  <a:srgbClr val="0000FF"/>
                </a:solidFill>
                <a:latin typeface="Arial" charset="0"/>
              </a:rPr>
              <a:t>qua Ngày Pháp luật </a:t>
            </a:r>
            <a:r>
              <a:rPr lang="es-MX" sz="2350" b="1" kern="0">
                <a:solidFill>
                  <a:srgbClr val="FF0066"/>
                </a:solidFill>
                <a:latin typeface="Arial" charset="0"/>
              </a:rPr>
              <a:t>giúp cho mọi tổ chức, cá nhân công dân có ý thức tuân thủ pháp luật tốt hơn</a:t>
            </a:r>
            <a:r>
              <a:rPr lang="es-MX" sz="2350" b="1" kern="0">
                <a:solidFill>
                  <a:srgbClr val="0000FF"/>
                </a:solidFill>
                <a:latin typeface="Arial" charset="0"/>
              </a:rPr>
              <a:t>, là dịp để đánh giá lại những kết quả đã đạt được và những hạn chế trong hoạt động xây dựng, thực thi pháp </a:t>
            </a:r>
            <a:r>
              <a:rPr lang="es-MX" sz="2350" b="1" kern="0" smtClean="0">
                <a:solidFill>
                  <a:srgbClr val="0000FF"/>
                </a:solidFill>
                <a:latin typeface="Arial" charset="0"/>
              </a:rPr>
              <a:t>luật; từ </a:t>
            </a:r>
            <a:r>
              <a:rPr lang="es-MX" sz="2350" b="1" kern="0">
                <a:solidFill>
                  <a:srgbClr val="0000FF"/>
                </a:solidFill>
                <a:latin typeface="Arial" charset="0"/>
              </a:rPr>
              <a:t>đó </a:t>
            </a:r>
            <a:r>
              <a:rPr lang="es-MX" sz="2350" b="1" kern="0">
                <a:solidFill>
                  <a:srgbClr val="FF0066"/>
                </a:solidFill>
                <a:latin typeface="Arial" charset="0"/>
              </a:rPr>
              <a:t>hoàn thiện hơn hệ thống pháp luật</a:t>
            </a:r>
            <a:r>
              <a:rPr lang="es-MX" sz="2350" b="1" kern="0">
                <a:solidFill>
                  <a:srgbClr val="0000FF"/>
                </a:solidFill>
                <a:latin typeface="Arial" charset="0"/>
              </a:rPr>
              <a:t>, cũng như cải thiện, nâng cao hoạt động của hệ thống tư </a:t>
            </a:r>
            <a:r>
              <a:rPr lang="es-MX" sz="2350" b="1" kern="0" smtClean="0">
                <a:solidFill>
                  <a:srgbClr val="0000FF"/>
                </a:solidFill>
                <a:latin typeface="Arial" charset="0"/>
              </a:rPr>
              <a:t>pháp.</a:t>
            </a:r>
            <a:endParaRPr lang="es-MX" sz="2350" b="1" kern="0">
              <a:solidFill>
                <a:srgbClr val="0000FF"/>
              </a:solidFill>
              <a:latin typeface="Arial" charset="0"/>
            </a:endParaRPr>
          </a:p>
        </p:txBody>
      </p:sp>
    </p:spTree>
    <p:extLst>
      <p:ext uri="{BB962C8B-B14F-4D97-AF65-F5344CB8AC3E}">
        <p14:creationId xmlns:p14="http://schemas.microsoft.com/office/powerpoint/2010/main" val="370899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800"/>
              </a:spcBef>
              <a:spcAft>
                <a:spcPts val="0"/>
              </a:spcAft>
              <a:buClr>
                <a:srgbClr val="FF0000"/>
              </a:buClr>
              <a:buFont typeface="Wingdings" pitchFamily="2" charset="2"/>
              <a:buChar char="Ø"/>
              <a:defRPr/>
            </a:pPr>
            <a:r>
              <a:rPr lang="es-MX" sz="2400" b="1" kern="0" smtClean="0">
                <a:solidFill>
                  <a:srgbClr val="0000FF"/>
                </a:solidFill>
                <a:latin typeface="Arial" charset="0"/>
              </a:rPr>
              <a:t>Ngày Pháp luật không chỉ giới hạn là ngày 09/11, mà phấn đấu sẽ là 365 ngày trong một năm, mọi tổ chức, cá nhân tôn trọng và nghiêm chỉnh chấp hành Hiến pháp, pháp luật, thực hiện khẩu hiệu </a:t>
            </a:r>
            <a:r>
              <a:rPr lang="es-MX" sz="2400" b="1" kern="0" smtClean="0">
                <a:solidFill>
                  <a:srgbClr val="FF0066"/>
                </a:solidFill>
                <a:latin typeface="Arial" charset="0"/>
              </a:rPr>
              <a:t>“Sống và làm việc theo Hiến pháp và pháp luật”.</a:t>
            </a:r>
          </a:p>
          <a:p>
            <a:pPr indent="-457200" algn="just" eaLnBrk="1" hangingPunct="1">
              <a:lnSpc>
                <a:spcPct val="114000"/>
              </a:lnSpc>
              <a:spcBef>
                <a:spcPts val="1800"/>
              </a:spcBef>
              <a:spcAft>
                <a:spcPts val="0"/>
              </a:spcAft>
              <a:buClr>
                <a:srgbClr val="FF0000"/>
              </a:buClr>
              <a:buFont typeface="Wingdings" pitchFamily="2" charset="2"/>
              <a:buChar char="Ø"/>
              <a:defRPr/>
            </a:pPr>
            <a:r>
              <a:rPr lang="en-US" sz="2400" b="1" kern="0" smtClean="0">
                <a:solidFill>
                  <a:srgbClr val="0000FF"/>
                </a:solidFill>
                <a:latin typeface="Arial" charset="0"/>
              </a:rPr>
              <a:t>Việc </a:t>
            </a:r>
            <a:r>
              <a:rPr lang="en-US" sz="2400" b="1" kern="0" smtClean="0">
                <a:solidFill>
                  <a:srgbClr val="FF0066"/>
                </a:solidFill>
                <a:latin typeface="Arial" charset="0"/>
              </a:rPr>
              <a:t>tổ chức định kỳ Ngày pháp luật</a:t>
            </a:r>
            <a:r>
              <a:rPr lang="en-US" sz="2400" b="1" kern="0" smtClean="0">
                <a:solidFill>
                  <a:srgbClr val="0000FF"/>
                </a:solidFill>
                <a:latin typeface="Arial" charset="0"/>
              </a:rPr>
              <a:t> thực chất là bố trí </a:t>
            </a:r>
            <a:br>
              <a:rPr lang="en-US" sz="2400" b="1" kern="0" smtClean="0">
                <a:solidFill>
                  <a:srgbClr val="0000FF"/>
                </a:solidFill>
                <a:latin typeface="Arial" charset="0"/>
              </a:rPr>
            </a:br>
            <a:r>
              <a:rPr lang="en-US" sz="2400" b="1" kern="0" smtClean="0">
                <a:solidFill>
                  <a:srgbClr val="0000FF"/>
                </a:solidFill>
                <a:latin typeface="Arial" charset="0"/>
              </a:rPr>
              <a:t>01 ngày trong tháng với lượng thời gian cần thiết để cán bộ, công chức, viên chức và nhân </a:t>
            </a:r>
            <a:r>
              <a:rPr lang="en-US" sz="2400" b="1" kern="0">
                <a:solidFill>
                  <a:srgbClr val="0000FF"/>
                </a:solidFill>
                <a:latin typeface="Arial" charset="0"/>
              </a:rPr>
              <a:t>dân tham gia học tập, tìm hiểu </a:t>
            </a:r>
            <a:r>
              <a:rPr lang="en-US" sz="2400" b="1" kern="0" smtClean="0">
                <a:solidFill>
                  <a:srgbClr val="0000FF"/>
                </a:solidFill>
                <a:latin typeface="Arial" charset="0"/>
              </a:rPr>
              <a:t>pháp luật.</a:t>
            </a:r>
            <a:endParaRPr lang="en-US" sz="2400" b="1" kern="0">
              <a:solidFill>
                <a:srgbClr val="0000FF"/>
              </a:solidFill>
              <a:latin typeface="Arial" charset="0"/>
            </a:endParaRPr>
          </a:p>
        </p:txBody>
      </p:sp>
    </p:spTree>
    <p:extLst>
      <p:ext uri="{BB962C8B-B14F-4D97-AF65-F5344CB8AC3E}">
        <p14:creationId xmlns:p14="http://schemas.microsoft.com/office/powerpoint/2010/main" val="4108637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362200"/>
            <a:ext cx="8715375" cy="1905000"/>
          </a:xfrm>
          <a:noFill/>
        </p:spPr>
        <p:txBody>
          <a:bodyPr tIns="155850" bIns="77925" anchor="ctr"/>
          <a:lstStyle/>
          <a:p>
            <a:pPr algn="ctr" eaLnBrk="1" hangingPunct="1">
              <a:lnSpc>
                <a:spcPct val="120000"/>
              </a:lnSpc>
              <a:spcBef>
                <a:spcPts val="1200"/>
              </a:spcBef>
              <a:spcAft>
                <a:spcPts val="0"/>
              </a:spcAft>
            </a:pPr>
            <a:r>
              <a:rPr lang="en-US" sz="3200" b="1" smtClean="0">
                <a:solidFill>
                  <a:srgbClr val="0000FF"/>
                </a:solidFill>
                <a:latin typeface="Arial" panose="020B0604020202020204" pitchFamily="34" charset="0"/>
                <a:cs typeface="Arial" panose="020B0604020202020204" pitchFamily="34" charset="0"/>
              </a:rPr>
              <a:t>MỘT SỐ NỘI DUNG MỚI CƠ BẢN CỦA </a:t>
            </a:r>
            <a:r>
              <a:rPr lang="en-US" sz="3200" b="1" smtClean="0">
                <a:solidFill>
                  <a:srgbClr val="FF0066"/>
                </a:solidFill>
                <a:latin typeface="Arial" panose="020B0604020202020204" pitchFamily="34" charset="0"/>
                <a:cs typeface="Arial" panose="020B0604020202020204" pitchFamily="34" charset="0"/>
              </a:rPr>
              <a:t>LUẬT SỬA ĐỔI, BỔ SUNG MỘT SỐ ĐIỀU CỦA LUẬT BAN HÀNH VĂN BẢN QPPL</a:t>
            </a:r>
            <a:endParaRPr lang="en-US" sz="32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6408499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Ngày </a:t>
            </a:r>
            <a:r>
              <a:rPr lang="vi-VN" sz="2300" b="1" kern="0" smtClean="0">
                <a:solidFill>
                  <a:srgbClr val="FF0000"/>
                </a:solidFill>
                <a:latin typeface="Arial" charset="0"/>
              </a:rPr>
              <a:t>18</a:t>
            </a:r>
            <a:r>
              <a:rPr lang="en-US" sz="2300" b="1" kern="0" smtClean="0">
                <a:solidFill>
                  <a:srgbClr val="FF0000"/>
                </a:solidFill>
                <a:latin typeface="Arial" charset="0"/>
              </a:rPr>
              <a:t>-</a:t>
            </a:r>
            <a:r>
              <a:rPr lang="vi-VN" sz="2300" b="1" kern="0" smtClean="0">
                <a:solidFill>
                  <a:srgbClr val="FF0000"/>
                </a:solidFill>
                <a:latin typeface="Arial" charset="0"/>
              </a:rPr>
              <a:t>6</a:t>
            </a:r>
            <a:r>
              <a:rPr lang="en-US" sz="2300" b="1" kern="0" smtClean="0">
                <a:solidFill>
                  <a:srgbClr val="FF0000"/>
                </a:solidFill>
                <a:latin typeface="Arial" charset="0"/>
              </a:rPr>
              <a:t>-</a:t>
            </a:r>
            <a:r>
              <a:rPr lang="vi-VN" sz="2300" b="1" kern="0" smtClean="0">
                <a:solidFill>
                  <a:srgbClr val="FF0000"/>
                </a:solidFill>
                <a:latin typeface="Arial" charset="0"/>
              </a:rPr>
              <a:t>2020</a:t>
            </a:r>
            <a:r>
              <a:rPr lang="vi-VN" sz="2300" b="1" kern="0">
                <a:solidFill>
                  <a:srgbClr val="0000FF"/>
                </a:solidFill>
                <a:latin typeface="Arial" charset="0"/>
              </a:rPr>
              <a:t>, tại Kỳ họp thứ 9, Quốc hội </a:t>
            </a:r>
            <a:r>
              <a:rPr lang="en-US" sz="2300" b="1" kern="0">
                <a:solidFill>
                  <a:srgbClr val="0000FF"/>
                </a:solidFill>
                <a:latin typeface="Arial" charset="0"/>
              </a:rPr>
              <a:t>k</a:t>
            </a:r>
            <a:r>
              <a:rPr lang="vi-VN" sz="2300" b="1" kern="0" smtClean="0">
                <a:solidFill>
                  <a:srgbClr val="0000FF"/>
                </a:solidFill>
                <a:latin typeface="Arial" charset="0"/>
              </a:rPr>
              <a:t>hóa </a:t>
            </a:r>
            <a:r>
              <a:rPr lang="vi-VN" sz="2300" b="1" kern="0">
                <a:solidFill>
                  <a:srgbClr val="0000FF"/>
                </a:solidFill>
                <a:latin typeface="Arial" charset="0"/>
              </a:rPr>
              <a:t>XIV đã thông qua </a:t>
            </a:r>
            <a:r>
              <a:rPr lang="vi-VN" sz="2300" b="1" kern="0">
                <a:solidFill>
                  <a:srgbClr val="FF3399"/>
                </a:solidFill>
                <a:latin typeface="Arial" charset="0"/>
              </a:rPr>
              <a:t>Luật sửa đổi, bổ sung một số điều của Luật Ban hành văn bản quy phạm pháp </a:t>
            </a:r>
            <a:r>
              <a:rPr lang="vi-VN" sz="2300" b="1" kern="0" smtClean="0">
                <a:solidFill>
                  <a:srgbClr val="FF3399"/>
                </a:solidFill>
                <a:latin typeface="Arial" charset="0"/>
              </a:rPr>
              <a:t>luật</a:t>
            </a:r>
            <a:r>
              <a:rPr lang="en-US" sz="2300" b="1" kern="0" smtClean="0">
                <a:solidFill>
                  <a:srgbClr val="FF3399"/>
                </a:solidFill>
                <a:latin typeface="Arial" charset="0"/>
              </a:rPr>
              <a:t> </a:t>
            </a:r>
            <a:r>
              <a:rPr lang="en-US" sz="2300" b="1" kern="0" smtClean="0">
                <a:solidFill>
                  <a:srgbClr val="0000FF"/>
                </a:solidFill>
                <a:latin typeface="Arial" charset="0"/>
              </a:rPr>
              <a:t>(Luật số 63/2020/QH14).</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vi-VN" sz="2300" b="1" kern="0">
                <a:solidFill>
                  <a:srgbClr val="0000FF"/>
                </a:solidFill>
                <a:latin typeface="Arial" charset="0"/>
              </a:rPr>
              <a:t>này có hiệu lực thi hành từ ngày </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01</a:t>
            </a:r>
            <a:r>
              <a:rPr lang="en-US" sz="2300" b="1" kern="0" smtClean="0">
                <a:solidFill>
                  <a:srgbClr val="FF0000"/>
                </a:solidFill>
                <a:latin typeface="Arial" charset="0"/>
              </a:rPr>
              <a:t>-</a:t>
            </a:r>
            <a:r>
              <a:rPr lang="vi-VN" sz="2300" b="1" kern="0" smtClean="0">
                <a:solidFill>
                  <a:srgbClr val="FF0000"/>
                </a:solidFill>
                <a:latin typeface="Arial" charset="0"/>
              </a:rPr>
              <a:t>2021</a:t>
            </a:r>
            <a:r>
              <a:rPr lang="vi-VN" sz="2300" b="1" kern="0">
                <a:solidFill>
                  <a:srgbClr val="FF0000"/>
                </a:solidFill>
                <a:latin typeface="Arial" charset="0"/>
              </a:rPr>
              <a:t>.</a:t>
            </a:r>
            <a:endParaRPr lang="en-US" sz="2300" b="1" kern="0">
              <a:solidFill>
                <a:srgbClr val="FF0000"/>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a:solidFill>
                  <a:srgbClr val="0000FF"/>
                </a:solidFill>
                <a:latin typeface="Arial" charset="0"/>
              </a:rPr>
              <a:t>Luật </a:t>
            </a:r>
            <a:r>
              <a:rPr lang="en-US" sz="2300" b="1" kern="0" smtClean="0">
                <a:solidFill>
                  <a:srgbClr val="0000FF"/>
                </a:solidFill>
                <a:latin typeface="Arial" charset="0"/>
              </a:rPr>
              <a:t>đã </a:t>
            </a:r>
            <a:r>
              <a:rPr lang="vi-VN" sz="2300" b="1" kern="0" smtClean="0">
                <a:solidFill>
                  <a:srgbClr val="0000FF"/>
                </a:solidFill>
                <a:latin typeface="Arial" charset="0"/>
              </a:rPr>
              <a:t>sửa </a:t>
            </a:r>
            <a:r>
              <a:rPr lang="vi-VN" sz="2300" b="1" kern="0">
                <a:solidFill>
                  <a:srgbClr val="0000FF"/>
                </a:solidFill>
                <a:latin typeface="Arial" charset="0"/>
              </a:rPr>
              <a:t>đổi, bổ sung </a:t>
            </a:r>
            <a:r>
              <a:rPr lang="vi-VN" sz="2300" b="1" kern="0" smtClean="0">
                <a:solidFill>
                  <a:srgbClr val="FF3399"/>
                </a:solidFill>
                <a:latin typeface="Arial" charset="0"/>
              </a:rPr>
              <a:t>54 </a:t>
            </a:r>
            <a:r>
              <a:rPr lang="vi-VN" sz="2300" b="1" kern="0">
                <a:solidFill>
                  <a:srgbClr val="FF3399"/>
                </a:solidFill>
                <a:latin typeface="Arial" charset="0"/>
              </a:rPr>
              <a:t>điều về nội dung</a:t>
            </a:r>
            <a:r>
              <a:rPr lang="vi-VN" sz="2300" b="1" kern="0">
                <a:solidFill>
                  <a:srgbClr val="0000FF"/>
                </a:solidFill>
                <a:latin typeface="Arial" charset="0"/>
              </a:rPr>
              <a:t> và </a:t>
            </a:r>
            <a:r>
              <a:rPr lang="vi-VN" sz="2300" b="1" kern="0">
                <a:solidFill>
                  <a:srgbClr val="008000"/>
                </a:solidFill>
                <a:latin typeface="Arial" charset="0"/>
              </a:rPr>
              <a:t>14 </a:t>
            </a:r>
            <a:r>
              <a:rPr lang="en-US" sz="2300" b="1" kern="0" smtClean="0">
                <a:solidFill>
                  <a:srgbClr val="008000"/>
                </a:solidFill>
                <a:latin typeface="Arial" charset="0"/>
              </a:rPr>
              <a:t>điều </a:t>
            </a:r>
            <a:r>
              <a:rPr lang="vi-VN" sz="2300" b="1" kern="0" smtClean="0">
                <a:solidFill>
                  <a:srgbClr val="008000"/>
                </a:solidFill>
                <a:latin typeface="Arial" charset="0"/>
              </a:rPr>
              <a:t>về </a:t>
            </a:r>
            <a:r>
              <a:rPr lang="vi-VN" sz="2300" b="1" kern="0">
                <a:solidFill>
                  <a:srgbClr val="008000"/>
                </a:solidFill>
                <a:latin typeface="Arial" charset="0"/>
              </a:rPr>
              <a:t>kỹ thuật</a:t>
            </a:r>
            <a:r>
              <a:rPr lang="vi-VN" sz="2300" b="1" kern="0">
                <a:solidFill>
                  <a:srgbClr val="CC3300"/>
                </a:solidFill>
                <a:latin typeface="Arial" charset="0"/>
              </a:rPr>
              <a:t> </a:t>
            </a:r>
            <a:r>
              <a:rPr lang="vi-VN" sz="2300" b="1" kern="0">
                <a:solidFill>
                  <a:srgbClr val="0000FF"/>
                </a:solidFill>
                <a:latin typeface="Arial" charset="0"/>
              </a:rPr>
              <a:t>của Luật năm 2015 với những nội dung mới cơ bản </a:t>
            </a:r>
            <a:r>
              <a:rPr lang="vi-VN" sz="2300" b="1" kern="0" smtClean="0">
                <a:solidFill>
                  <a:srgbClr val="0000FF"/>
                </a:solidFill>
                <a:latin typeface="Arial" charset="0"/>
              </a:rPr>
              <a:t>sau:</a:t>
            </a:r>
            <a:endParaRPr lang="vi-VN" sz="2300" b="1" kern="0">
              <a:solidFill>
                <a:srgbClr val="0000FF"/>
              </a:solidFill>
              <a:latin typeface="Arial" charset="0"/>
            </a:endParaRPr>
          </a:p>
        </p:txBody>
      </p:sp>
      <p:sp>
        <p:nvSpPr>
          <p:cNvPr id="9" name="Title 1"/>
          <p:cNvSpPr>
            <a:spLocks noGrp="1"/>
          </p:cNvSpPr>
          <p:nvPr>
            <p:ph type="title"/>
          </p:nvPr>
        </p:nvSpPr>
        <p:spPr>
          <a:xfrm>
            <a:off x="234950" y="152400"/>
            <a:ext cx="8680450" cy="8382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SỬA ĐỔI, BỔ SUNG MỘT SỐ ĐIỀU CỦA LUẬT BAN HÀNH VĂN BẢN QPPL</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1046"/>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500" b="1" kern="0" smtClean="0">
                <a:solidFill>
                  <a:srgbClr val="FF3399"/>
                </a:solidFill>
                <a:latin typeface="Arial" charset="0"/>
              </a:rPr>
              <a:t>T</a:t>
            </a:r>
            <a:r>
              <a:rPr lang="vi-VN" sz="2500" b="1" kern="0" smtClean="0">
                <a:solidFill>
                  <a:srgbClr val="FF3399"/>
                </a:solidFill>
                <a:latin typeface="Arial" charset="0"/>
              </a:rPr>
              <a:t>iếp </a:t>
            </a:r>
            <a:r>
              <a:rPr lang="vi-VN" sz="2500" b="1" kern="0">
                <a:solidFill>
                  <a:srgbClr val="FF3399"/>
                </a:solidFill>
                <a:latin typeface="Arial" charset="0"/>
              </a:rPr>
              <a:t>tục khẳng định và quy định cụ thể hơn cơ chế bảo đảm sự lãnh đạo của Đảng trong xây dựng, ban hành </a:t>
            </a:r>
            <a:r>
              <a:rPr lang="vi-VN" sz="2500" b="1" kern="0" smtClean="0">
                <a:solidFill>
                  <a:srgbClr val="FF3399"/>
                </a:solidFill>
                <a:latin typeface="Arial" charset="0"/>
              </a:rPr>
              <a:t>VBQPPL</a:t>
            </a:r>
            <a:endParaRPr lang="en-US" sz="2500" b="1" kern="0" smtClea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vi-VN" sz="2500" b="1" kern="0" smtClean="0">
                <a:solidFill>
                  <a:srgbClr val="0000FF"/>
                </a:solidFill>
                <a:latin typeface="Arial" charset="0"/>
              </a:rPr>
              <a:t>Luật </a:t>
            </a:r>
            <a:r>
              <a:rPr lang="vi-VN" sz="2500" b="1" kern="0">
                <a:solidFill>
                  <a:srgbClr val="0000FF"/>
                </a:solidFill>
                <a:latin typeface="Arial" charset="0"/>
              </a:rPr>
              <a:t>năm 2020 đã sửa </a:t>
            </a:r>
            <a:r>
              <a:rPr lang="vi-VN" sz="2500" b="1" kern="0">
                <a:solidFill>
                  <a:srgbClr val="008000"/>
                </a:solidFill>
                <a:latin typeface="Arial" charset="0"/>
              </a:rPr>
              <a:t>06 điều</a:t>
            </a:r>
            <a:r>
              <a:rPr lang="vi-VN" sz="2500" b="1" kern="0">
                <a:solidFill>
                  <a:srgbClr val="FF3399"/>
                </a:solidFill>
                <a:latin typeface="Arial" charset="0"/>
              </a:rPr>
              <a:t> </a:t>
            </a:r>
            <a:r>
              <a:rPr lang="vi-VN" sz="2500" b="1" kern="0">
                <a:solidFill>
                  <a:srgbClr val="0000FF"/>
                </a:solidFill>
                <a:latin typeface="Arial" charset="0"/>
              </a:rPr>
              <a:t>của Luật năm 2015 </a:t>
            </a:r>
            <a:r>
              <a:rPr lang="vi-VN" sz="2500" b="1" kern="0">
                <a:solidFill>
                  <a:srgbClr val="FF9900"/>
                </a:solidFill>
                <a:latin typeface="Arial" charset="0"/>
              </a:rPr>
              <a:t>(Điều 47, 58, 92, 121, 130 và Điều 139)</a:t>
            </a:r>
            <a:r>
              <a:rPr lang="vi-VN" sz="2500" b="1" kern="0">
                <a:solidFill>
                  <a:srgbClr val="0000FF"/>
                </a:solidFill>
                <a:latin typeface="Arial" charset="0"/>
              </a:rPr>
              <a:t>, trong đó bổ sung nội dung thẩm định, thẩm tra phải bảo đảm </a:t>
            </a:r>
            <a:r>
              <a:rPr lang="vi-VN" sz="2500" b="1" kern="0">
                <a:solidFill>
                  <a:srgbClr val="008000"/>
                </a:solidFill>
                <a:latin typeface="Arial" charset="0"/>
              </a:rPr>
              <a:t>“Sự phù hợp của chính sách trong đề nghị xây dựng văn bản và nội dung dự thảo văn bản với đường lối, chủ trương của Đảng, chính sách của Nhà nước</a:t>
            </a:r>
            <a:r>
              <a:rPr lang="vi-VN" sz="2500" b="1" kern="0" smtClean="0">
                <a:solidFill>
                  <a:srgbClr val="008000"/>
                </a:solidFill>
                <a:latin typeface="Arial" charset="0"/>
              </a:rPr>
              <a:t>”.</a:t>
            </a:r>
            <a:endParaRPr lang="en-US" sz="25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mj-lt"/>
              <a:buAutoNum type="arabicPeriod" startAt="2"/>
              <a:defRPr/>
            </a:pPr>
            <a:r>
              <a:rPr lang="en-US" sz="2200" b="1" kern="0" smtClean="0">
                <a:solidFill>
                  <a:srgbClr val="FF3399"/>
                </a:solidFill>
                <a:latin typeface="Arial" charset="0"/>
              </a:rPr>
              <a:t>Bổ sung và làm rõ </a:t>
            </a:r>
            <a:r>
              <a:rPr lang="vi-VN" sz="2200" b="1" kern="0" smtClean="0">
                <a:solidFill>
                  <a:srgbClr val="FF3399"/>
                </a:solidFill>
                <a:latin typeface="Arial" charset="0"/>
              </a:rPr>
              <a:t>quy </a:t>
            </a:r>
            <a:r>
              <a:rPr lang="vi-VN" sz="2200" b="1" kern="0">
                <a:solidFill>
                  <a:srgbClr val="FF3399"/>
                </a:solidFill>
                <a:latin typeface="Arial" charset="0"/>
              </a:rPr>
              <a:t>định về phản biện xã hội </a:t>
            </a:r>
            <a:r>
              <a:rPr lang="en-US" sz="2200" b="1" kern="0" smtClean="0">
                <a:solidFill>
                  <a:srgbClr val="FF3399"/>
                </a:solidFill>
                <a:latin typeface="Arial" charset="0"/>
              </a:rPr>
              <a:t>(PBXH) </a:t>
            </a:r>
            <a:r>
              <a:rPr lang="vi-VN" sz="2200" b="1" kern="0" smtClean="0">
                <a:solidFill>
                  <a:srgbClr val="FF3399"/>
                </a:solidFill>
                <a:latin typeface="Arial" charset="0"/>
              </a:rPr>
              <a:t>của </a:t>
            </a:r>
            <a:r>
              <a:rPr lang="en-US" sz="2200" b="1" kern="0" smtClean="0">
                <a:solidFill>
                  <a:srgbClr val="FF3399"/>
                </a:solidFill>
                <a:latin typeface="Arial" charset="0"/>
              </a:rPr>
              <a:t>Mặt trận Tổ quốc </a:t>
            </a:r>
            <a:r>
              <a:rPr lang="vi-VN" sz="2200" b="1" kern="0" smtClean="0">
                <a:solidFill>
                  <a:srgbClr val="FF3399"/>
                </a:solidFill>
                <a:latin typeface="Arial" charset="0"/>
              </a:rPr>
              <a:t>Việt </a:t>
            </a:r>
            <a:r>
              <a:rPr lang="vi-VN" sz="2200" b="1" kern="0">
                <a:solidFill>
                  <a:srgbClr val="FF3399"/>
                </a:solidFill>
                <a:latin typeface="Arial" charset="0"/>
              </a:rPr>
              <a:t>Nam trong quy trình xây dựng, ban hành </a:t>
            </a:r>
            <a:r>
              <a:rPr lang="vi-VN" sz="2200" b="1" kern="0" smtClean="0">
                <a:solidFill>
                  <a:srgbClr val="FF3399"/>
                </a:solidFill>
                <a:latin typeface="Arial" charset="0"/>
              </a:rPr>
              <a:t>VBQPPL</a:t>
            </a:r>
            <a:r>
              <a:rPr lang="en-US" sz="2200" b="1" kern="0" smtClean="0">
                <a:solidFill>
                  <a:srgbClr val="FF3399"/>
                </a:solidFill>
                <a:latin typeface="Arial" charset="0"/>
              </a:rPr>
              <a:t>, cụ thể:</a:t>
            </a: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smtClean="0">
                <a:solidFill>
                  <a:srgbClr val="FF9900"/>
                </a:solidFill>
                <a:latin typeface="Arial" charset="0"/>
              </a:rPr>
              <a:t>(1) </a:t>
            </a:r>
            <a:r>
              <a:rPr lang="vi-VN" sz="2200" b="1" kern="0" smtClean="0">
                <a:solidFill>
                  <a:srgbClr val="0000FF"/>
                </a:solidFill>
                <a:latin typeface="Arial" charset="0"/>
              </a:rPr>
              <a:t>Điều </a:t>
            </a:r>
            <a:r>
              <a:rPr lang="vi-VN" sz="2200" b="1" kern="0">
                <a:solidFill>
                  <a:srgbClr val="0000FF"/>
                </a:solidFill>
                <a:latin typeface="Arial" charset="0"/>
              </a:rPr>
              <a:t>6 quy định rõ thời điểm thực hiện </a:t>
            </a:r>
            <a:r>
              <a:rPr lang="en-US" sz="2200" b="1" kern="0" smtClean="0">
                <a:solidFill>
                  <a:srgbClr val="0000FF"/>
                </a:solidFill>
                <a:latin typeface="Arial" charset="0"/>
              </a:rPr>
              <a:t>PBXH </a:t>
            </a:r>
            <a:r>
              <a:rPr lang="vi-VN" sz="2200" b="1" kern="0" smtClean="0">
                <a:solidFill>
                  <a:srgbClr val="0000FF"/>
                </a:solidFill>
                <a:latin typeface="Arial" charset="0"/>
              </a:rPr>
              <a:t>được </a:t>
            </a:r>
            <a:r>
              <a:rPr lang="vi-VN" sz="2200" b="1" kern="0">
                <a:solidFill>
                  <a:srgbClr val="0000FF"/>
                </a:solidFill>
                <a:latin typeface="Arial" charset="0"/>
              </a:rPr>
              <a:t>thực hiện trong giai đoạn tổ chức lấy ý kiến về dự thảo </a:t>
            </a:r>
            <a:r>
              <a:rPr lang="vi-VN" sz="2200" b="1" kern="0" smtClean="0">
                <a:solidFill>
                  <a:srgbClr val="0000FF"/>
                </a:solidFill>
                <a:latin typeface="Arial" charset="0"/>
              </a:rPr>
              <a:t>VBQPPL</a:t>
            </a:r>
            <a:r>
              <a:rPr lang="en-US" sz="2200" b="1" kern="0" smtClean="0">
                <a:solidFill>
                  <a:srgbClr val="0000FF"/>
                </a:solidFill>
                <a:latin typeface="Arial" charset="0"/>
              </a:rPr>
              <a:t>;</a:t>
            </a: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smtClean="0">
                <a:solidFill>
                  <a:srgbClr val="FF9900"/>
                </a:solidFill>
                <a:latin typeface="Arial" charset="0"/>
              </a:rPr>
              <a:t>(2)</a:t>
            </a:r>
            <a:r>
              <a:rPr lang="en-US" sz="2200" b="1" kern="0" smtClean="0">
                <a:solidFill>
                  <a:srgbClr val="0000FF"/>
                </a:solidFill>
                <a:latin typeface="Arial" charset="0"/>
              </a:rPr>
              <a:t> T</a:t>
            </a:r>
            <a:r>
              <a:rPr lang="vi-VN" sz="2200" b="1" kern="0" smtClean="0">
                <a:solidFill>
                  <a:srgbClr val="0000FF"/>
                </a:solidFill>
                <a:latin typeface="Arial" charset="0"/>
              </a:rPr>
              <a:t>rường </a:t>
            </a:r>
            <a:r>
              <a:rPr lang="vi-VN" sz="2200" b="1" kern="0">
                <a:solidFill>
                  <a:srgbClr val="0000FF"/>
                </a:solidFill>
                <a:latin typeface="Arial" charset="0"/>
              </a:rPr>
              <a:t>hợp dự thảo VBQPPL đã được </a:t>
            </a:r>
            <a:r>
              <a:rPr lang="en-US" sz="2200" b="1" kern="0" smtClean="0">
                <a:solidFill>
                  <a:srgbClr val="0000FF"/>
                </a:solidFill>
                <a:latin typeface="Arial" charset="0"/>
              </a:rPr>
              <a:t>PBXH </a:t>
            </a:r>
            <a:r>
              <a:rPr lang="vi-VN" sz="2200" b="1" kern="0" smtClean="0">
                <a:solidFill>
                  <a:srgbClr val="0000FF"/>
                </a:solidFill>
                <a:latin typeface="Arial" charset="0"/>
              </a:rPr>
              <a:t>thì </a:t>
            </a:r>
            <a:r>
              <a:rPr lang="vi-VN" sz="2200" b="1" kern="0">
                <a:solidFill>
                  <a:srgbClr val="0000FF"/>
                </a:solidFill>
                <a:latin typeface="Arial" charset="0"/>
              </a:rPr>
              <a:t>hồ sơ dự án, dự thảo gửi thẩm định, thẩm tra, trình cơ quan có thẩm quyền phải bao gồm văn bản </a:t>
            </a:r>
            <a:r>
              <a:rPr lang="en-US" sz="2200" b="1" kern="0" smtClean="0">
                <a:solidFill>
                  <a:srgbClr val="0000FF"/>
                </a:solidFill>
                <a:latin typeface="Arial" charset="0"/>
              </a:rPr>
              <a:t>PBXH</a:t>
            </a:r>
            <a:r>
              <a:rPr lang="vi-VN" sz="2200" b="1" kern="0" smtClean="0">
                <a:solidFill>
                  <a:srgbClr val="0000FF"/>
                </a:solidFill>
                <a:latin typeface="Arial" charset="0"/>
              </a:rPr>
              <a:t>. </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smtClean="0">
                <a:solidFill>
                  <a:srgbClr val="FF9900"/>
                </a:solidFill>
                <a:latin typeface="Arial" charset="0"/>
              </a:rPr>
              <a:t>(3) </a:t>
            </a:r>
            <a:r>
              <a:rPr lang="vi-VN" sz="2200" b="1" kern="0" smtClean="0">
                <a:solidFill>
                  <a:srgbClr val="0000FF"/>
                </a:solidFill>
                <a:latin typeface="Arial" charset="0"/>
              </a:rPr>
              <a:t>Đồng </a:t>
            </a:r>
            <a:r>
              <a:rPr lang="vi-VN" sz="2200" b="1" kern="0">
                <a:solidFill>
                  <a:srgbClr val="0000FF"/>
                </a:solidFill>
                <a:latin typeface="Arial" charset="0"/>
              </a:rPr>
              <a:t>thời, bổ sung trách nhiệm của cơ quan chủ trì soạn thảo trong việc nghiên cứu, giải trình, tiếp thu ý kiến phản biện xã hội khi chỉnh lý dự thảo văn </a:t>
            </a:r>
            <a:r>
              <a:rPr lang="vi-VN" sz="2200" b="1" kern="0" smtClean="0">
                <a:solidFill>
                  <a:srgbClr val="0000FF"/>
                </a:solidFill>
                <a:latin typeface="Arial" charset="0"/>
              </a:rPr>
              <a:t>bản.</a:t>
            </a:r>
            <a:endParaRPr lang="en-US" sz="2200" b="1" kern="0" smtClean="0">
              <a:solidFill>
                <a:srgbClr val="0000FF"/>
              </a:solidFill>
              <a:latin typeface="Arial" charset="0"/>
            </a:endParaRPr>
          </a:p>
          <a:p>
            <a:pPr marL="566738"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Các </a:t>
            </a:r>
            <a:r>
              <a:rPr lang="vi-VN" sz="2200" b="1" kern="0">
                <a:solidFill>
                  <a:srgbClr val="0000FF"/>
                </a:solidFill>
                <a:latin typeface="Arial" charset="0"/>
              </a:rPr>
              <a:t>nội dung khác liên quan đến phản biện xã hội được thực hiện theo quy định của Luật </a:t>
            </a:r>
            <a:r>
              <a:rPr lang="en-US" sz="2200" b="1" kern="0" smtClean="0">
                <a:solidFill>
                  <a:srgbClr val="0000FF"/>
                </a:solidFill>
                <a:latin typeface="Arial" charset="0"/>
              </a:rPr>
              <a:t>MTTQ </a:t>
            </a:r>
            <a:r>
              <a:rPr lang="vi-VN" sz="2200" b="1" kern="0" smtClean="0">
                <a:solidFill>
                  <a:srgbClr val="0000FF"/>
                </a:solidFill>
                <a:latin typeface="Arial" charset="0"/>
              </a:rPr>
              <a:t>Việt </a:t>
            </a:r>
            <a:r>
              <a:rPr lang="vi-VN" sz="2200" b="1" kern="0">
                <a:solidFill>
                  <a:srgbClr val="0000FF"/>
                </a:solidFill>
                <a:latin typeface="Arial" charset="0"/>
              </a:rPr>
              <a:t>Nam.</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564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mj-lt"/>
              <a:buAutoNum type="arabicPeriod" startAt="3"/>
              <a:defRPr/>
            </a:pPr>
            <a:r>
              <a:rPr lang="en-US" sz="2000" b="1" kern="0" smtClean="0">
                <a:solidFill>
                  <a:srgbClr val="FF3399"/>
                </a:solidFill>
                <a:latin typeface="Arial" charset="0"/>
              </a:rPr>
              <a:t>B</a:t>
            </a:r>
            <a:r>
              <a:rPr lang="vi-VN" sz="2000" b="1" kern="0" smtClean="0">
                <a:solidFill>
                  <a:srgbClr val="FF3399"/>
                </a:solidFill>
                <a:latin typeface="Arial" charset="0"/>
              </a:rPr>
              <a:t>ổ </a:t>
            </a:r>
            <a:r>
              <a:rPr lang="vi-VN" sz="2000" b="1" kern="0">
                <a:solidFill>
                  <a:srgbClr val="FF3399"/>
                </a:solidFill>
                <a:latin typeface="Arial" charset="0"/>
              </a:rPr>
              <a:t>sung một số hình thức VBQPPL</a:t>
            </a:r>
            <a:endParaRPr lang="en-US" sz="2000" b="1" kern="0">
              <a:solidFill>
                <a:srgbClr val="FF3399"/>
              </a:solidFill>
              <a:latin typeface="Arial" charset="0"/>
            </a:endParaRPr>
          </a:p>
          <a:p>
            <a:pPr marL="566738"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Bổ </a:t>
            </a:r>
            <a:r>
              <a:rPr lang="vi-VN" sz="2000" b="1" kern="0">
                <a:solidFill>
                  <a:srgbClr val="0000FF"/>
                </a:solidFill>
                <a:latin typeface="Arial" charset="0"/>
              </a:rPr>
              <a:t>sung hình thức </a:t>
            </a:r>
            <a:r>
              <a:rPr lang="en-US" sz="2000" b="1" kern="0" smtClean="0">
                <a:solidFill>
                  <a:srgbClr val="0000FF"/>
                </a:solidFill>
                <a:latin typeface="Arial" charset="0"/>
              </a:rPr>
              <a:t>N</a:t>
            </a:r>
            <a:r>
              <a:rPr lang="vi-VN" sz="2000" b="1" kern="0" smtClean="0">
                <a:solidFill>
                  <a:srgbClr val="0000FF"/>
                </a:solidFill>
                <a:latin typeface="Arial" charset="0"/>
              </a:rPr>
              <a:t>ghị </a:t>
            </a:r>
            <a:r>
              <a:rPr lang="vi-VN" sz="2000" b="1" kern="0">
                <a:solidFill>
                  <a:srgbClr val="0000FF"/>
                </a:solidFill>
                <a:latin typeface="Arial" charset="0"/>
              </a:rPr>
              <a:t>quyết liên tịch giữa Ủy ban thường vụ Quốc hội, Chính phủ với Đoàn Chủ tịch Ủy ban trung ương Mặt trận Tổ quốc Việt </a:t>
            </a:r>
            <a:r>
              <a:rPr lang="vi-VN" sz="2000" b="1" kern="0" smtClean="0">
                <a:solidFill>
                  <a:srgbClr val="0000FF"/>
                </a:solidFill>
                <a:latin typeface="Arial" charset="0"/>
              </a:rPr>
              <a:t>Nam</a:t>
            </a:r>
            <a:r>
              <a:rPr lang="en-US" sz="2000" b="1" kern="0" smtClean="0">
                <a:solidFill>
                  <a:srgbClr val="0000FF"/>
                </a:solidFill>
                <a:latin typeface="Arial" charset="0"/>
              </a:rPr>
              <a:t> </a:t>
            </a:r>
            <a:r>
              <a:rPr lang="vi-VN" sz="2000" b="1" kern="0" smtClean="0">
                <a:solidFill>
                  <a:srgbClr val="0000FF"/>
                </a:solidFill>
                <a:latin typeface="Arial" charset="0"/>
              </a:rPr>
              <a:t>(</a:t>
            </a:r>
            <a:r>
              <a:rPr lang="vi-VN" sz="2000" b="1" kern="0">
                <a:solidFill>
                  <a:srgbClr val="0000FF"/>
                </a:solidFill>
                <a:latin typeface="Arial" charset="0"/>
              </a:rPr>
              <a:t>Nghị quyết liên tịch 3 bên) để phù hợp với quy định của Luật </a:t>
            </a:r>
            <a:r>
              <a:rPr lang="en-US" sz="2000" b="1" kern="0" smtClean="0">
                <a:solidFill>
                  <a:srgbClr val="0000FF"/>
                </a:solidFill>
                <a:latin typeface="Arial" charset="0"/>
              </a:rPr>
              <a:t>MTTQ </a:t>
            </a:r>
            <a:r>
              <a:rPr lang="vi-VN" sz="2000" b="1" kern="0" smtClean="0">
                <a:solidFill>
                  <a:srgbClr val="0000FF"/>
                </a:solidFill>
                <a:latin typeface="Arial" charset="0"/>
              </a:rPr>
              <a:t>Việt </a:t>
            </a:r>
            <a:r>
              <a:rPr lang="vi-VN" sz="2000" b="1" kern="0">
                <a:solidFill>
                  <a:srgbClr val="0000FF"/>
                </a:solidFill>
                <a:latin typeface="Arial" charset="0"/>
              </a:rPr>
              <a:t>Nam năm 2015, và Luật Bầu cử đại biểu Quốc hội và đại biểu </a:t>
            </a:r>
            <a:r>
              <a:rPr lang="en-US" sz="2000" b="1" kern="0" smtClean="0">
                <a:solidFill>
                  <a:srgbClr val="0000FF"/>
                </a:solidFill>
                <a:latin typeface="Arial" charset="0"/>
              </a:rPr>
              <a:t>HĐND </a:t>
            </a:r>
            <a:r>
              <a:rPr lang="vi-VN" sz="2000" b="1" kern="0" smtClean="0">
                <a:solidFill>
                  <a:srgbClr val="0000FF"/>
                </a:solidFill>
                <a:latin typeface="Arial" charset="0"/>
              </a:rPr>
              <a:t>năm 2015.</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Bổ </a:t>
            </a:r>
            <a:r>
              <a:rPr lang="vi-VN" sz="2000" b="1" kern="0">
                <a:solidFill>
                  <a:srgbClr val="0000FF"/>
                </a:solidFill>
                <a:latin typeface="Arial" charset="0"/>
              </a:rPr>
              <a:t>sung hình thức thông tư liên tịch giữa Chánh án </a:t>
            </a:r>
            <a:r>
              <a:rPr lang="en-US" sz="2000" b="1" kern="0" smtClean="0">
                <a:solidFill>
                  <a:srgbClr val="0000FF"/>
                </a:solidFill>
                <a:latin typeface="Arial" charset="0"/>
              </a:rPr>
              <a:t>TAND </a:t>
            </a:r>
            <a:r>
              <a:rPr lang="vi-VN" sz="2000" b="1" kern="0" smtClean="0">
                <a:solidFill>
                  <a:srgbClr val="0000FF"/>
                </a:solidFill>
                <a:latin typeface="Arial" charset="0"/>
              </a:rPr>
              <a:t>tối </a:t>
            </a:r>
            <a:r>
              <a:rPr lang="vi-VN" sz="2000" b="1" kern="0">
                <a:solidFill>
                  <a:srgbClr val="0000FF"/>
                </a:solidFill>
                <a:latin typeface="Arial" charset="0"/>
              </a:rPr>
              <a:t>cao, Viện trưởng </a:t>
            </a:r>
            <a:r>
              <a:rPr lang="en-US" sz="2000" b="1" kern="0" smtClean="0">
                <a:solidFill>
                  <a:srgbClr val="0000FF"/>
                </a:solidFill>
                <a:latin typeface="Arial" charset="0"/>
              </a:rPr>
              <a:t>VKSND </a:t>
            </a:r>
            <a:r>
              <a:rPr lang="vi-VN" sz="2000" b="1" kern="0" smtClean="0">
                <a:solidFill>
                  <a:srgbClr val="0000FF"/>
                </a:solidFill>
                <a:latin typeface="Arial" charset="0"/>
              </a:rPr>
              <a:t>tối </a:t>
            </a:r>
            <a:r>
              <a:rPr lang="vi-VN" sz="2000" b="1" kern="0">
                <a:solidFill>
                  <a:srgbClr val="0000FF"/>
                </a:solidFill>
                <a:latin typeface="Arial" charset="0"/>
              </a:rPr>
              <a:t>cao, </a:t>
            </a:r>
            <a:r>
              <a:rPr lang="vi-VN" sz="2000" b="1" kern="0">
                <a:solidFill>
                  <a:srgbClr val="FF3399"/>
                </a:solidFill>
                <a:latin typeface="Arial" charset="0"/>
              </a:rPr>
              <a:t>Tổng Kiểm toán nhà nước</a:t>
            </a:r>
            <a:r>
              <a:rPr lang="vi-VN" sz="2000" b="1" kern="0">
                <a:solidFill>
                  <a:srgbClr val="0000FF"/>
                </a:solidFill>
                <a:latin typeface="Arial" charset="0"/>
              </a:rPr>
              <a:t>, Bộ trưởng, Thủ trưởng cơ quan ngang bộ. Cụ thể, </a:t>
            </a:r>
            <a:r>
              <a:rPr lang="vi-VN" sz="2000" b="1" kern="0" smtClean="0">
                <a:solidFill>
                  <a:srgbClr val="0000FF"/>
                </a:solidFill>
                <a:latin typeface="Arial" charset="0"/>
              </a:rPr>
              <a:t>đã </a:t>
            </a:r>
            <a:r>
              <a:rPr lang="vi-VN" sz="2000" b="1" kern="0">
                <a:solidFill>
                  <a:srgbClr val="0000FF"/>
                </a:solidFill>
                <a:latin typeface="Arial" charset="0"/>
              </a:rPr>
              <a:t>bổ sung </a:t>
            </a:r>
            <a:r>
              <a:rPr lang="vi-VN" sz="2000" b="1" kern="0" smtClean="0">
                <a:solidFill>
                  <a:srgbClr val="0000FF"/>
                </a:solidFill>
                <a:latin typeface="Arial" charset="0"/>
              </a:rPr>
              <a:t>Tổng </a:t>
            </a:r>
            <a:r>
              <a:rPr lang="vi-VN" sz="2000" b="1" kern="0">
                <a:solidFill>
                  <a:srgbClr val="0000FF"/>
                </a:solidFill>
                <a:latin typeface="Arial" charset="0"/>
              </a:rPr>
              <a:t>Kiểm toán nhà nước là một chủ thể ban hành thông tư liên </a:t>
            </a:r>
            <a:r>
              <a:rPr lang="vi-VN" sz="2000" b="1" kern="0" smtClean="0">
                <a:solidFill>
                  <a:srgbClr val="0000FF"/>
                </a:solidFill>
                <a:latin typeface="Arial" charset="0"/>
              </a:rPr>
              <a:t>tịch</a:t>
            </a:r>
            <a:r>
              <a:rPr lang="en-US" sz="2000" b="1" kern="0" smtClean="0">
                <a:solidFill>
                  <a:srgbClr val="0000FF"/>
                </a:solidFill>
                <a:latin typeface="Arial" charset="0"/>
              </a:rPr>
              <a:t>. </a:t>
            </a:r>
            <a:r>
              <a:rPr lang="vi-VN" sz="2000" b="1" kern="0" smtClean="0">
                <a:solidFill>
                  <a:srgbClr val="0000FF"/>
                </a:solidFill>
                <a:latin typeface="Arial" charset="0"/>
              </a:rPr>
              <a:t>Đồng </a:t>
            </a:r>
            <a:r>
              <a:rPr lang="vi-VN" sz="2000" b="1" kern="0">
                <a:solidFill>
                  <a:srgbClr val="0000FF"/>
                </a:solidFill>
                <a:latin typeface="Arial" charset="0"/>
              </a:rPr>
              <a:t>thời, bổ sung nội dung ban hành thông tư liên tịch để quy định về việc phối hợp của các cơ quan này trong việc thực hiện </a:t>
            </a:r>
            <a:r>
              <a:rPr lang="vi-VN" sz="2000" b="1" kern="0">
                <a:solidFill>
                  <a:srgbClr val="FF3399"/>
                </a:solidFill>
                <a:latin typeface="Arial" charset="0"/>
              </a:rPr>
              <a:t>“phòng, chống tham nhũng</a:t>
            </a:r>
            <a:r>
              <a:rPr lang="vi-VN" sz="2000" b="1" kern="0" smtClean="0">
                <a:solidFill>
                  <a:srgbClr val="FF3399"/>
                </a:solidFill>
                <a:latin typeface="Arial" charset="0"/>
              </a:rPr>
              <a:t>”</a:t>
            </a:r>
            <a:r>
              <a:rPr lang="vi-VN" sz="2000" b="1" kern="0" smtClean="0">
                <a:solidFill>
                  <a:srgbClr val="0000FF"/>
                </a:solidFill>
                <a:latin typeface="Arial" charset="0"/>
              </a:rPr>
              <a:t>.</a:t>
            </a:r>
            <a:endParaRPr lang="en-US" sz="2000" b="1" kern="0" smtClean="0">
              <a:solidFill>
                <a:srgbClr val="0000FF"/>
              </a:solidFill>
              <a:latin typeface="Arial" charset="0"/>
            </a:endParaRPr>
          </a:p>
          <a:p>
            <a:pPr marL="566738"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Luật năm 2020 cũng quy </a:t>
            </a:r>
            <a:r>
              <a:rPr lang="en-US" sz="2000" b="1" kern="0">
                <a:solidFill>
                  <a:srgbClr val="0000FF"/>
                </a:solidFill>
                <a:latin typeface="Arial" charset="0"/>
              </a:rPr>
              <a:t>định rõ: </a:t>
            </a:r>
            <a:r>
              <a:rPr lang="en-US" sz="2000" b="1" kern="0">
                <a:solidFill>
                  <a:srgbClr val="FF3399"/>
                </a:solidFill>
                <a:latin typeface="Arial" charset="0"/>
              </a:rPr>
              <a:t>“Không </a:t>
            </a:r>
            <a:r>
              <a:rPr lang="vi-VN" sz="2000" b="1" kern="0">
                <a:solidFill>
                  <a:srgbClr val="FF3399"/>
                </a:solidFill>
                <a:latin typeface="Arial" charset="0"/>
              </a:rPr>
              <a:t>Không ban hành thông tư liên tịch giữa Bộ trưởng, Thủ trưởng cơ quan ngang </a:t>
            </a:r>
            <a:r>
              <a:rPr lang="vi-VN" sz="2000" b="1" kern="0" smtClean="0">
                <a:solidFill>
                  <a:srgbClr val="FF3399"/>
                </a:solidFill>
                <a:latin typeface="Arial" charset="0"/>
              </a:rPr>
              <a:t>bộ</a:t>
            </a:r>
            <a:r>
              <a:rPr lang="en-US" sz="2000" b="1" kern="0" smtClean="0">
                <a:solidFill>
                  <a:srgbClr val="FF3399"/>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480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4"/>
              <a:defRPr/>
            </a:pPr>
            <a:r>
              <a:rPr lang="en-US" sz="2100" b="1" kern="0">
                <a:solidFill>
                  <a:srgbClr val="FF3399"/>
                </a:solidFill>
                <a:latin typeface="Arial" charset="0"/>
              </a:rPr>
              <a:t>Bổ sung </a:t>
            </a:r>
            <a:r>
              <a:rPr lang="vi-VN" sz="2100" b="1" kern="0">
                <a:solidFill>
                  <a:srgbClr val="FF3399"/>
                </a:solidFill>
                <a:latin typeface="Arial" charset="0"/>
              </a:rPr>
              <a:t>quy định về ban hành VBQPPL của cấp huyện, cấp </a:t>
            </a:r>
            <a:r>
              <a:rPr lang="vi-VN" sz="2100" b="1" kern="0" smtClean="0">
                <a:solidFill>
                  <a:srgbClr val="FF3399"/>
                </a:solidFill>
                <a:latin typeface="Arial" charset="0"/>
              </a:rPr>
              <a:t>xã</a:t>
            </a:r>
            <a:r>
              <a:rPr lang="en-US" sz="2100" b="1" kern="0" smtClean="0">
                <a:solidFill>
                  <a:srgbClr val="FF3399"/>
                </a:solidFill>
                <a:latin typeface="Arial" charset="0"/>
              </a:rPr>
              <a:t>, </a:t>
            </a:r>
            <a:r>
              <a:rPr lang="en-US" sz="2100" b="1" kern="0">
                <a:solidFill>
                  <a:srgbClr val="FF3399"/>
                </a:solidFill>
                <a:latin typeface="Arial" charset="0"/>
              </a:rPr>
              <a:t>theo đó sửa đổi, bổ sung Điều 30 của Luật năm 2015: </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C</a:t>
            </a:r>
            <a:r>
              <a:rPr lang="vi-VN" sz="2100" b="1" kern="0" smtClean="0">
                <a:solidFill>
                  <a:srgbClr val="0000FF"/>
                </a:solidFill>
                <a:latin typeface="Arial" charset="0"/>
              </a:rPr>
              <a:t>ho </a:t>
            </a:r>
            <a:r>
              <a:rPr lang="vi-VN" sz="2100" b="1" kern="0">
                <a:solidFill>
                  <a:srgbClr val="0000FF"/>
                </a:solidFill>
                <a:latin typeface="Arial" charset="0"/>
              </a:rPr>
              <a:t>phép HĐND cấp huyện ban hành nghị quyết, UBND cấp huyện ban hành quyết định </a:t>
            </a:r>
            <a:r>
              <a:rPr lang="en-US" sz="2100" b="1" kern="0" smtClean="0">
                <a:solidFill>
                  <a:srgbClr val="0000FF"/>
                </a:solidFill>
                <a:latin typeface="Arial" charset="0"/>
              </a:rPr>
              <a:t>QPPL </a:t>
            </a:r>
            <a:r>
              <a:rPr lang="vi-VN" sz="2100" b="1" kern="0" smtClean="0">
                <a:solidFill>
                  <a:srgbClr val="0000FF"/>
                </a:solidFill>
                <a:latin typeface="Arial" charset="0"/>
              </a:rPr>
              <a:t>để thực </a:t>
            </a:r>
            <a:r>
              <a:rPr lang="vi-VN" sz="2100" b="1" kern="0">
                <a:solidFill>
                  <a:srgbClr val="0000FF"/>
                </a:solidFill>
                <a:latin typeface="Arial" charset="0"/>
              </a:rPr>
              <a:t>hiện việc phân cấp cho chính quyền địa phương, cơ quan nhà nước cấp </a:t>
            </a:r>
            <a:r>
              <a:rPr lang="vi-VN" sz="2100" b="1" kern="0" smtClean="0">
                <a:solidFill>
                  <a:srgbClr val="0000FF"/>
                </a:solidFill>
                <a:latin typeface="Arial" charset="0"/>
              </a:rPr>
              <a:t>dưới.</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N</a:t>
            </a:r>
            <a:r>
              <a:rPr lang="vi-VN" sz="2100" b="1" kern="0" smtClean="0">
                <a:solidFill>
                  <a:srgbClr val="0000FF"/>
                </a:solidFill>
                <a:latin typeface="Arial" charset="0"/>
              </a:rPr>
              <a:t>goài </a:t>
            </a:r>
            <a:r>
              <a:rPr lang="vi-VN" sz="2100" b="1" kern="0">
                <a:solidFill>
                  <a:srgbClr val="0000FF"/>
                </a:solidFill>
                <a:latin typeface="Arial" charset="0"/>
              </a:rPr>
              <a:t>trường hợp </a:t>
            </a:r>
            <a:r>
              <a:rPr lang="vi-VN" sz="2100" b="1" kern="0">
                <a:solidFill>
                  <a:srgbClr val="008000"/>
                </a:solidFill>
                <a:latin typeface="Arial" charset="0"/>
              </a:rPr>
              <a:t>“được luật giao”</a:t>
            </a:r>
            <a:r>
              <a:rPr lang="vi-VN" sz="2100" b="1" kern="0">
                <a:solidFill>
                  <a:srgbClr val="0000FF"/>
                </a:solidFill>
                <a:latin typeface="Arial" charset="0"/>
              </a:rPr>
              <a:t>, Luật năm 2020 bổ sung trường hợp </a:t>
            </a:r>
            <a:r>
              <a:rPr lang="vi-VN" sz="2100" b="1" kern="0">
                <a:solidFill>
                  <a:srgbClr val="FF0000"/>
                </a:solidFill>
                <a:latin typeface="Arial" charset="0"/>
              </a:rPr>
              <a:t>“nghị quyết của Quốc hội giao”</a:t>
            </a:r>
            <a:r>
              <a:rPr lang="vi-VN" sz="2100" b="1" kern="0">
                <a:solidFill>
                  <a:srgbClr val="FF3399"/>
                </a:solidFill>
                <a:latin typeface="Arial" charset="0"/>
              </a:rPr>
              <a:t> </a:t>
            </a:r>
            <a:r>
              <a:rPr lang="vi-VN" sz="2100" b="1" kern="0">
                <a:solidFill>
                  <a:srgbClr val="0000FF"/>
                </a:solidFill>
                <a:latin typeface="Arial" charset="0"/>
              </a:rPr>
              <a:t>thì HĐND cấp huyện, cấp xã, UBND cấp huyện, cấp xã cũng được phép ban hành VBQPPL</a:t>
            </a:r>
            <a:r>
              <a:rPr lang="vi-VN" sz="2100" b="1" kern="0" smtClean="0">
                <a:solidFill>
                  <a:srgbClr val="0000FF"/>
                </a:solidFill>
                <a:latin typeface="Arial" charset="0"/>
              </a:rPr>
              <a:t>.</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Luật năm 2020 đã tach Điều 30 thành 02 khoản, trong đó khoản 1 quy định về ban hành VBQPPL của cấp huyện và khoản 2 quy định về ban hành VBQPPL của cấp xã để tránh nhầm lẫn trong quá trình áp dụng.</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37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600"/>
              </a:spcBef>
              <a:spcAft>
                <a:spcPts val="0"/>
              </a:spcAft>
              <a:buClr>
                <a:srgbClr val="FF0000"/>
              </a:buClr>
              <a:buFont typeface="+mj-lt"/>
              <a:buAutoNum type="arabicPeriod" startAt="5"/>
              <a:defRPr/>
            </a:pPr>
            <a:r>
              <a:rPr lang="en-US" sz="2100" b="1" kern="0" smtClean="0">
                <a:solidFill>
                  <a:srgbClr val="FF3399"/>
                </a:solidFill>
                <a:latin typeface="Arial" charset="0"/>
              </a:rPr>
              <a:t>Quy định hợp lý hơn c</a:t>
            </a:r>
            <a:r>
              <a:rPr lang="vi-VN" sz="2100" b="1" kern="0" smtClean="0">
                <a:solidFill>
                  <a:srgbClr val="FF3399"/>
                </a:solidFill>
                <a:latin typeface="Arial" charset="0"/>
              </a:rPr>
              <a:t>ác </a:t>
            </a:r>
            <a:r>
              <a:rPr lang="vi-VN" sz="2100" b="1" kern="0">
                <a:solidFill>
                  <a:srgbClr val="FF3399"/>
                </a:solidFill>
                <a:latin typeface="Arial" charset="0"/>
              </a:rPr>
              <a:t>loại VBQPPL phải lập đề nghị xây dựng </a:t>
            </a:r>
            <a:r>
              <a:rPr lang="en-US" sz="2100" b="1" kern="0" smtClean="0">
                <a:solidFill>
                  <a:srgbClr val="FF3399"/>
                </a:solidFill>
                <a:latin typeface="Arial" charset="0"/>
              </a:rPr>
              <a:t>theo quy trình chính sách và quy định cụ thể trình tự, thủ tục lập đề nghị xây dựng, soạn thảo VBQPPL</a:t>
            </a:r>
            <a:endParaRPr lang="en-US" sz="2100" b="1" kern="0">
              <a:solidFill>
                <a:srgbClr val="FF3399"/>
              </a:solidFill>
              <a:latin typeface="Arial" charset="0"/>
            </a:endParaRP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Luật năm 2020 đã bỏ yêu cầu lập đề nghị xây dựng theo quy trình chính sách đối với:</a:t>
            </a: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
              <a:defRPr/>
            </a:pPr>
            <a:r>
              <a:rPr lang="en-US" sz="2100" b="1" kern="0">
                <a:solidFill>
                  <a:srgbClr val="FF9900"/>
                </a:solidFill>
                <a:latin typeface="Arial" charset="0"/>
              </a:rPr>
              <a:t>(1) </a:t>
            </a:r>
            <a:r>
              <a:rPr lang="en-US" sz="2100" b="1" kern="0">
                <a:solidFill>
                  <a:srgbClr val="0000FF"/>
                </a:solidFill>
                <a:latin typeface="Arial" charset="0"/>
              </a:rPr>
              <a:t>Nghị định quy định tại khoản 2 Điều 19. </a:t>
            </a:r>
            <a:r>
              <a:rPr lang="en-US" sz="2100" b="1" kern="0" smtClean="0">
                <a:solidFill>
                  <a:srgbClr val="0000FF"/>
                </a:solidFill>
                <a:latin typeface="Arial" charset="0"/>
              </a:rPr>
              <a:t>Đó là Nghị định quy </a:t>
            </a:r>
            <a:r>
              <a:rPr lang="en-US" sz="2100" b="1" kern="0">
                <a:solidFill>
                  <a:srgbClr val="0000FF"/>
                </a:solidFill>
                <a:latin typeface="Arial" charset="0"/>
              </a:rPr>
              <a:t>định c</a:t>
            </a:r>
            <a:r>
              <a:rPr lang="vi-VN" sz="2100" b="1" kern="0">
                <a:solidFill>
                  <a:srgbClr val="0000FF"/>
                </a:solidFill>
                <a:latin typeface="Arial" charset="0"/>
              </a:rPr>
              <a:t>ác biện pháp cụ thể để tổ chức thi hành Hiến pháp, luật, nghị quyết của Quốc hội, pháp lệnh</a:t>
            </a:r>
            <a:r>
              <a:rPr lang="en-US" sz="2100" b="1" kern="0" smtClean="0">
                <a:solidFill>
                  <a:srgbClr val="0000FF"/>
                </a:solidFill>
                <a:latin typeface="Arial" charset="0"/>
              </a:rPr>
              <a:t>…</a:t>
            </a: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
              <a:defRPr/>
            </a:pPr>
            <a:r>
              <a:rPr lang="en-US" sz="2100" b="1" kern="0" smtClean="0">
                <a:solidFill>
                  <a:srgbClr val="FF9900"/>
                </a:solidFill>
                <a:latin typeface="Arial" charset="0"/>
              </a:rPr>
              <a:t>(</a:t>
            </a:r>
            <a:r>
              <a:rPr lang="en-US" sz="2100" b="1" kern="0">
                <a:solidFill>
                  <a:srgbClr val="FF9900"/>
                </a:solidFill>
                <a:latin typeface="Arial" charset="0"/>
              </a:rPr>
              <a:t>2) </a:t>
            </a:r>
            <a:r>
              <a:rPr lang="en-US" sz="2100" b="1" kern="0">
                <a:solidFill>
                  <a:srgbClr val="0000FF"/>
                </a:solidFill>
                <a:latin typeface="Arial" charset="0"/>
              </a:rPr>
              <a:t>Nghị quyết của HĐND cấp tỉnh quy định tại khoản 3 và khoản 3 Điều 27. Đó là Nghị quyết quy định </a:t>
            </a:r>
            <a:r>
              <a:rPr lang="en-US" sz="2100" b="1" kern="0" smtClean="0">
                <a:solidFill>
                  <a:srgbClr val="0000FF"/>
                </a:solidFill>
                <a:latin typeface="Arial" charset="0"/>
              </a:rPr>
              <a:t>b</a:t>
            </a:r>
            <a:r>
              <a:rPr lang="vi-VN" sz="2100" b="1" kern="0" smtClean="0">
                <a:solidFill>
                  <a:srgbClr val="0000FF"/>
                </a:solidFill>
                <a:latin typeface="Arial" charset="0"/>
              </a:rPr>
              <a:t>iện </a:t>
            </a:r>
            <a:r>
              <a:rPr lang="vi-VN" sz="2100" b="1" kern="0">
                <a:solidFill>
                  <a:srgbClr val="0000FF"/>
                </a:solidFill>
                <a:latin typeface="Arial" charset="0"/>
              </a:rPr>
              <a:t>pháp nhằm phát triển </a:t>
            </a:r>
            <a:r>
              <a:rPr lang="en-US" sz="2100" b="1" kern="0" smtClean="0">
                <a:solidFill>
                  <a:srgbClr val="0000FF"/>
                </a:solidFill>
                <a:latin typeface="Arial" charset="0"/>
              </a:rPr>
              <a:t>KT-XH</a:t>
            </a:r>
            <a:r>
              <a:rPr lang="vi-VN" sz="2100" b="1" kern="0" smtClean="0">
                <a:solidFill>
                  <a:srgbClr val="0000FF"/>
                </a:solidFill>
                <a:latin typeface="Arial" charset="0"/>
              </a:rPr>
              <a:t>, </a:t>
            </a:r>
            <a:r>
              <a:rPr lang="vi-VN" sz="2100" b="1" kern="0">
                <a:solidFill>
                  <a:srgbClr val="0000FF"/>
                </a:solidFill>
                <a:latin typeface="Arial" charset="0"/>
              </a:rPr>
              <a:t>ngân sách, quốc phòng, an ninh ở địa </a:t>
            </a:r>
            <a:r>
              <a:rPr lang="vi-VN" sz="2100" b="1" kern="0" smtClean="0">
                <a:solidFill>
                  <a:srgbClr val="0000FF"/>
                </a:solidFill>
                <a:latin typeface="Arial" charset="0"/>
              </a:rPr>
              <a:t>phương.</a:t>
            </a:r>
            <a:r>
              <a:rPr lang="en-US" sz="2100" b="1" kern="0" smtClean="0">
                <a:solidFill>
                  <a:srgbClr val="0000FF"/>
                </a:solidFill>
                <a:latin typeface="Arial" charset="0"/>
              </a:rPr>
              <a:t> </a:t>
            </a:r>
            <a:r>
              <a:rPr lang="vi-VN" sz="2100" b="1" kern="0" smtClean="0">
                <a:solidFill>
                  <a:srgbClr val="0000FF"/>
                </a:solidFill>
                <a:latin typeface="Arial" charset="0"/>
              </a:rPr>
              <a:t>Biện </a:t>
            </a:r>
            <a:r>
              <a:rPr lang="vi-VN" sz="2100" b="1" kern="0">
                <a:solidFill>
                  <a:srgbClr val="0000FF"/>
                </a:solidFill>
                <a:latin typeface="Arial" charset="0"/>
              </a:rPr>
              <a:t>pháp có tính chất đặc thù phù hợp với điều kiện phát triển </a:t>
            </a:r>
            <a:r>
              <a:rPr lang="en-US" sz="2100" b="1" kern="0" smtClean="0">
                <a:solidFill>
                  <a:srgbClr val="0000FF"/>
                </a:solidFill>
                <a:latin typeface="Arial" charset="0"/>
              </a:rPr>
              <a:t>KT-XH </a:t>
            </a:r>
            <a:r>
              <a:rPr lang="vi-VN" sz="2100" b="1" kern="0" smtClean="0">
                <a:solidFill>
                  <a:srgbClr val="0000FF"/>
                </a:solidFill>
                <a:latin typeface="Arial" charset="0"/>
              </a:rPr>
              <a:t>của </a:t>
            </a:r>
            <a:r>
              <a:rPr lang="vi-VN" sz="2100" b="1" kern="0">
                <a:solidFill>
                  <a:srgbClr val="0000FF"/>
                </a:solidFill>
                <a:latin typeface="Arial" charset="0"/>
              </a:rPr>
              <a:t>địa phương</a:t>
            </a:r>
            <a:r>
              <a:rPr lang="vi-VN" sz="2100" b="1" kern="0" smtClean="0">
                <a:solidFill>
                  <a:srgbClr val="0000FF"/>
                </a:solidFill>
                <a:latin typeface="Arial" charset="0"/>
              </a:rPr>
              <a:t>.</a:t>
            </a:r>
            <a:endParaRPr lang="en-US" sz="2100" b="1" kern="0" smtClea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
              <a:defRPr/>
            </a:pPr>
            <a:r>
              <a:rPr lang="en-US" sz="2100" b="1" kern="0" smtClean="0">
                <a:solidFill>
                  <a:srgbClr val="0000FF"/>
                </a:solidFill>
                <a:latin typeface="Arial" charset="0"/>
              </a:rPr>
              <a:t>Nhưng vẫn phải thực hiện đánh giá tác động của chính sách trong giai đoạn soạn thảo.</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416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6"/>
              <a:defRPr/>
            </a:pPr>
            <a:r>
              <a:rPr lang="en-US" sz="2300" b="1" kern="0" smtClean="0">
                <a:solidFill>
                  <a:srgbClr val="FF3399"/>
                </a:solidFill>
                <a:latin typeface="Arial" charset="0"/>
              </a:rPr>
              <a:t>N</a:t>
            </a:r>
            <a:r>
              <a:rPr lang="vi-VN" sz="2300" b="1" kern="0" smtClean="0">
                <a:solidFill>
                  <a:srgbClr val="FF3399"/>
                </a:solidFill>
                <a:latin typeface="Arial" charset="0"/>
              </a:rPr>
              <a:t>âng </a:t>
            </a:r>
            <a:r>
              <a:rPr lang="vi-VN" sz="2300" b="1" kern="0">
                <a:solidFill>
                  <a:srgbClr val="FF3399"/>
                </a:solidFill>
                <a:latin typeface="Arial" charset="0"/>
              </a:rPr>
              <a:t>cao trách nhiệm, hiệu quả phối hợp của các cơ quan trong quá trình thẩm tra, tiếp thu, chỉnh lý dự án luật, </a:t>
            </a:r>
            <a:r>
              <a:rPr lang="vi-VN" sz="2300" b="1" kern="0" smtClean="0">
                <a:solidFill>
                  <a:srgbClr val="FF3399"/>
                </a:solidFill>
                <a:latin typeface="Arial" charset="0"/>
              </a:rPr>
              <a:t>pháp </a:t>
            </a:r>
            <a:r>
              <a:rPr lang="vi-VN" sz="2300" b="1" kern="0">
                <a:solidFill>
                  <a:srgbClr val="FF3399"/>
                </a:solidFill>
                <a:latin typeface="Arial" charset="0"/>
              </a:rPr>
              <a:t>lệnh, dự thảo nghị </a:t>
            </a:r>
            <a:r>
              <a:rPr lang="vi-VN" sz="2300" b="1" kern="0" smtClean="0">
                <a:solidFill>
                  <a:srgbClr val="FF3399"/>
                </a:solidFill>
                <a:latin typeface="Arial" charset="0"/>
              </a:rPr>
              <a:t>quyết</a:t>
            </a:r>
            <a:endParaRPr lang="en-US" sz="2300" b="1" ker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vi-VN" sz="2300" b="1" kern="0" smtClean="0">
                <a:solidFill>
                  <a:srgbClr val="FF9900"/>
                </a:solidFill>
                <a:latin typeface="Arial" charset="0"/>
              </a:rPr>
              <a:t>(</a:t>
            </a:r>
            <a:r>
              <a:rPr lang="vi-VN" sz="2300" b="1" kern="0">
                <a:solidFill>
                  <a:srgbClr val="FF9900"/>
                </a:solidFill>
                <a:latin typeface="Arial" charset="0"/>
              </a:rPr>
              <a:t>1) </a:t>
            </a:r>
            <a:r>
              <a:rPr lang="vi-VN" sz="2300" b="1" kern="0">
                <a:solidFill>
                  <a:srgbClr val="0000FF"/>
                </a:solidFill>
                <a:latin typeface="Arial" charset="0"/>
              </a:rPr>
              <a:t>Tăng cường trách nhiệm của Hội đồng dân tộc và các Ủy ban của Quốc hội trong hoạt động thẩm tra</a:t>
            </a:r>
            <a:r>
              <a:rPr lang="en-US" sz="2300" b="1" kern="0">
                <a:solidFill>
                  <a:srgbClr val="0000FF"/>
                </a:solidFill>
                <a:latin typeface="Arial" charset="0"/>
              </a:rPr>
              <a:t> </a:t>
            </a:r>
            <a:r>
              <a:rPr lang="vi-VN" sz="2300" b="1" kern="0">
                <a:solidFill>
                  <a:srgbClr val="0000FF"/>
                </a:solidFill>
                <a:latin typeface="Arial" charset="0"/>
              </a:rPr>
              <a:t>dự án luật, pháp lệnh, </a:t>
            </a:r>
            <a:r>
              <a:rPr lang="vi-VN" sz="2300" b="1" kern="0" smtClean="0">
                <a:solidFill>
                  <a:srgbClr val="0000FF"/>
                </a:solidFill>
                <a:latin typeface="Arial" charset="0"/>
              </a:rPr>
              <a:t>nghị quyết</a:t>
            </a:r>
            <a:r>
              <a:rPr lang="en-US" sz="2300" b="1" kern="0" smtClean="0">
                <a:solidFill>
                  <a:srgbClr val="0000FF"/>
                </a:solidFill>
                <a:latin typeface="Arial" charset="0"/>
              </a:rPr>
              <a:t> của Quốc hội, Ủy ban thường vụ Quốc hội.</a:t>
            </a:r>
            <a:endParaRPr lang="en-US" sz="230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vi-VN" sz="2300" b="1" kern="0">
                <a:solidFill>
                  <a:srgbClr val="FF9900"/>
                </a:solidFill>
                <a:latin typeface="Arial" charset="0"/>
              </a:rPr>
              <a:t>(2) </a:t>
            </a:r>
            <a:r>
              <a:rPr lang="vi-VN" sz="2300" b="1" kern="0">
                <a:solidFill>
                  <a:srgbClr val="0000FF"/>
                </a:solidFill>
                <a:latin typeface="Arial" charset="0"/>
              </a:rPr>
              <a:t>Nâng cao trách nhiệm và tăng cường sự phối hợp của các cơ quan trong quá trình tiếp thu, chỉnh lý dự án luật, </a:t>
            </a:r>
            <a:r>
              <a:rPr lang="vi-VN" sz="2300" b="1" kern="0" smtClean="0">
                <a:solidFill>
                  <a:srgbClr val="0000FF"/>
                </a:solidFill>
                <a:latin typeface="Arial" charset="0"/>
              </a:rPr>
              <a:t>nghị quyết</a:t>
            </a:r>
            <a:r>
              <a:rPr lang="en-US" sz="2300" b="1" kern="0" smtClean="0">
                <a:solidFill>
                  <a:srgbClr val="0000FF"/>
                </a:solidFill>
                <a:latin typeface="Arial" charset="0"/>
              </a:rPr>
              <a:t> của Quốc hội; </a:t>
            </a:r>
            <a:r>
              <a:rPr lang="vi-VN" sz="2300" b="1" kern="0" smtClean="0">
                <a:solidFill>
                  <a:srgbClr val="0000FF"/>
                </a:solidFill>
                <a:latin typeface="Arial" charset="0"/>
              </a:rPr>
              <a:t>dự </a:t>
            </a:r>
            <a:r>
              <a:rPr lang="vi-VN" sz="2300" b="1" kern="0">
                <a:solidFill>
                  <a:srgbClr val="0000FF"/>
                </a:solidFill>
                <a:latin typeface="Arial" charset="0"/>
              </a:rPr>
              <a:t>án </a:t>
            </a:r>
            <a:r>
              <a:rPr lang="vi-VN" sz="2300" b="1" kern="0" smtClean="0">
                <a:solidFill>
                  <a:srgbClr val="0000FF"/>
                </a:solidFill>
                <a:latin typeface="Arial" charset="0"/>
              </a:rPr>
              <a:t>pháp </a:t>
            </a:r>
            <a:r>
              <a:rPr lang="vi-VN" sz="2300" b="1" kern="0">
                <a:solidFill>
                  <a:srgbClr val="0000FF"/>
                </a:solidFill>
                <a:latin typeface="Arial" charset="0"/>
              </a:rPr>
              <a:t>lệnh, </a:t>
            </a:r>
            <a:r>
              <a:rPr lang="en-US" sz="2300" b="1" kern="0" smtClean="0">
                <a:solidFill>
                  <a:srgbClr val="0000FF"/>
                </a:solidFill>
                <a:latin typeface="Arial" charset="0"/>
              </a:rPr>
              <a:t>dự thảo </a:t>
            </a:r>
            <a:r>
              <a:rPr lang="vi-VN" sz="2300" b="1" kern="0" smtClean="0">
                <a:solidFill>
                  <a:srgbClr val="0000FF"/>
                </a:solidFill>
                <a:latin typeface="Arial" charset="0"/>
              </a:rPr>
              <a:t>nghị </a:t>
            </a:r>
            <a:r>
              <a:rPr lang="vi-VN" sz="2300" b="1" kern="0">
                <a:solidFill>
                  <a:srgbClr val="0000FF"/>
                </a:solidFill>
                <a:latin typeface="Arial" charset="0"/>
              </a:rPr>
              <a:t>quyết</a:t>
            </a:r>
            <a:r>
              <a:rPr lang="en-US" sz="2300" b="1" kern="0">
                <a:solidFill>
                  <a:srgbClr val="0000FF"/>
                </a:solidFill>
                <a:latin typeface="Arial" charset="0"/>
              </a:rPr>
              <a:t> của </a:t>
            </a:r>
            <a:r>
              <a:rPr lang="en-US" sz="2300" b="1" kern="0" smtClean="0">
                <a:solidFill>
                  <a:srgbClr val="0000FF"/>
                </a:solidFill>
                <a:latin typeface="Arial" charset="0"/>
              </a:rPr>
              <a:t>Ủy </a:t>
            </a:r>
            <a:r>
              <a:rPr lang="en-US" sz="2300" b="1" kern="0">
                <a:solidFill>
                  <a:srgbClr val="0000FF"/>
                </a:solidFill>
                <a:latin typeface="Arial" charset="0"/>
              </a:rPr>
              <a:t>ban thường vụ Quốc </a:t>
            </a:r>
            <a:r>
              <a:rPr lang="en-US" sz="2300" b="1" kern="0" smtClean="0">
                <a:solidFill>
                  <a:srgbClr val="0000FF"/>
                </a:solidFill>
                <a:latin typeface="Arial" charset="0"/>
              </a:rPr>
              <a:t>hội.</a:t>
            </a:r>
            <a:endParaRPr lang="en-US" sz="23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88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altLang="en-US" sz="2800" b="1" kern="0" smtClean="0">
                <a:solidFill>
                  <a:srgbClr val="008000"/>
                </a:solidFill>
                <a:latin typeface="Arial" panose="020B0604020202020204" pitchFamily="34" charset="0"/>
                <a:cs typeface="Arial" panose="020B0604020202020204" pitchFamily="34" charset="0"/>
              </a:rPr>
              <a:t>Nguồn </a:t>
            </a:r>
            <a:r>
              <a:rPr lang="en-US" altLang="en-US" sz="2800" b="1" kern="0">
                <a:solidFill>
                  <a:srgbClr val="008000"/>
                </a:solidFill>
                <a:latin typeface="Arial" panose="020B0604020202020204" pitchFamily="34" charset="0"/>
                <a:cs typeface="Arial" panose="020B0604020202020204" pitchFamily="34" charset="0"/>
              </a:rPr>
              <a:t>gốc, ý nghĩa Ngày pháp luật Việt </a:t>
            </a:r>
            <a:r>
              <a:rPr lang="en-US" altLang="en-US" sz="2800" b="1" kern="0" smtClean="0">
                <a:solidFill>
                  <a:srgbClr val="008000"/>
                </a:solidFill>
                <a:latin typeface="Arial" panose="020B0604020202020204" pitchFamily="34" charset="0"/>
                <a:cs typeface="Arial" panose="020B0604020202020204" pitchFamily="34" charset="0"/>
              </a:rPr>
              <a:t>Nam;</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800" b="1" kern="0" smtClean="0">
                <a:solidFill>
                  <a:srgbClr val="0000FF"/>
                </a:solidFill>
                <a:latin typeface="Arial" panose="020B0604020202020204" pitchFamily="34" charset="0"/>
                <a:cs typeface="Arial" panose="020B0604020202020204" pitchFamily="34" charset="0"/>
              </a:rPr>
              <a:t>Một </a:t>
            </a:r>
            <a:r>
              <a:rPr lang="en-US" sz="2800" b="1" kern="0">
                <a:solidFill>
                  <a:srgbClr val="0000FF"/>
                </a:solidFill>
                <a:latin typeface="Arial" panose="020B0604020202020204" pitchFamily="34" charset="0"/>
                <a:cs typeface="Arial" panose="020B0604020202020204" pitchFamily="34" charset="0"/>
              </a:rPr>
              <a:t>số nội dung mới cơ bản của Luật sửa đổi, bổ sung một số điều của Luật Ban hành văn bản </a:t>
            </a:r>
            <a:r>
              <a:rPr lang="en-US" sz="2800" b="1" kern="0" smtClean="0">
                <a:solidFill>
                  <a:srgbClr val="0000FF"/>
                </a:solidFill>
                <a:latin typeface="Arial" panose="020B0604020202020204" pitchFamily="34" charset="0"/>
                <a:cs typeface="Arial" panose="020B0604020202020204" pitchFamily="34" charset="0"/>
              </a:rPr>
              <a:t>quy phạm pháp luật;</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800" b="1" kern="0">
                <a:solidFill>
                  <a:srgbClr val="FF0000"/>
                </a:solidFill>
                <a:latin typeface="Arial" panose="020B0604020202020204" pitchFamily="34" charset="0"/>
                <a:cs typeface="Arial" panose="020B0604020202020204" pitchFamily="34" charset="0"/>
              </a:rPr>
              <a:t>Một số nội dung mới cơ bản của </a:t>
            </a:r>
            <a:r>
              <a:rPr lang="en-US" sz="2800" b="1" kern="0">
                <a:solidFill>
                  <a:srgbClr val="FF0000"/>
                </a:solidFill>
                <a:latin typeface="Arial" panose="020B0604020202020204" pitchFamily="34" charset="0"/>
                <a:cs typeface="Arial" panose="020B0604020202020204" pitchFamily="34" charset="0"/>
              </a:rPr>
              <a:t>Luật </a:t>
            </a:r>
            <a:r>
              <a:rPr lang="en-US" sz="2800" b="1" kern="0">
                <a:solidFill>
                  <a:srgbClr val="FF0000"/>
                </a:solidFill>
                <a:latin typeface="Arial" panose="020B0604020202020204" pitchFamily="34" charset="0"/>
                <a:cs typeface="Arial" panose="020B0604020202020204" pitchFamily="34" charset="0"/>
              </a:rPr>
              <a:t>Giáo dục năm 2019</a:t>
            </a:r>
            <a:r>
              <a:rPr lang="en-US" sz="2800" b="1" kern="0">
                <a:solidFill>
                  <a:srgbClr val="FF0000"/>
                </a:solidFill>
                <a:latin typeface="Arial" panose="020B0604020202020204" pitchFamily="34" charset="0"/>
                <a:cs typeface="Arial" panose="020B0604020202020204" pitchFamily="34" charset="0"/>
              </a:rPr>
              <a:t>.</a:t>
            </a:r>
            <a:endParaRPr lang="en-US" sz="2800" b="1" kern="0">
              <a:solidFill>
                <a:srgbClr val="FF0000"/>
              </a:solidFill>
              <a:latin typeface="Arial" panose="020B0604020202020204" pitchFamily="34" charset="0"/>
              <a:cs typeface="Arial" panose="020B0604020202020204" pitchFamily="34"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3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7"/>
              <a:defRPr/>
            </a:pPr>
            <a:r>
              <a:rPr lang="en-US" sz="2200" b="1" kern="0" smtClean="0">
                <a:solidFill>
                  <a:srgbClr val="FF3399"/>
                </a:solidFill>
                <a:latin typeface="Arial" charset="0"/>
              </a:rPr>
              <a:t>T</a:t>
            </a:r>
            <a:r>
              <a:rPr lang="vi-VN" sz="2200" b="1" kern="0" smtClean="0">
                <a:solidFill>
                  <a:srgbClr val="FF3399"/>
                </a:solidFill>
                <a:latin typeface="Arial" charset="0"/>
              </a:rPr>
              <a:t>iếp </a:t>
            </a:r>
            <a:r>
              <a:rPr lang="vi-VN" sz="2200" b="1" kern="0">
                <a:solidFill>
                  <a:srgbClr val="FF3399"/>
                </a:solidFill>
                <a:latin typeface="Arial" charset="0"/>
              </a:rPr>
              <a:t>tục hoàn thiện các quy định về việc xây dựng, ban hành VBQPPL theo trình tự, thủ tục rút </a:t>
            </a:r>
            <a:r>
              <a:rPr lang="vi-VN" sz="2200" b="1" kern="0" smtClean="0">
                <a:solidFill>
                  <a:srgbClr val="FF3399"/>
                </a:solidFill>
                <a:latin typeface="Arial" charset="0"/>
              </a:rPr>
              <a:t>gọn</a:t>
            </a:r>
            <a:endParaRPr lang="en-US" sz="2200" b="1" kern="0">
              <a:solidFill>
                <a:srgbClr val="FF3399"/>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Luật </a:t>
            </a:r>
            <a:r>
              <a:rPr lang="vi-VN" sz="2200" b="1" kern="0">
                <a:solidFill>
                  <a:srgbClr val="0000FF"/>
                </a:solidFill>
                <a:latin typeface="Arial" charset="0"/>
              </a:rPr>
              <a:t>năm 2020 bổ sung 03 trường hợp </a:t>
            </a:r>
            <a:r>
              <a:rPr lang="vi-VN" sz="2200" b="1" kern="0" smtClean="0">
                <a:solidFill>
                  <a:srgbClr val="0000FF"/>
                </a:solidFill>
                <a:latin typeface="Arial" charset="0"/>
              </a:rPr>
              <a:t>(Điều 146</a:t>
            </a:r>
            <a:r>
              <a:rPr lang="en-US" sz="2200" b="1" kern="0" smtClean="0">
                <a:solidFill>
                  <a:srgbClr val="0000FF"/>
                </a:solidFill>
                <a:latin typeface="Arial" charset="0"/>
              </a:rPr>
              <a:t>) được xây dựng, ban hành VBQPPL theo trình tự, thủ tục rút gọn:</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
              <a:defRPr/>
            </a:pPr>
            <a:r>
              <a:rPr lang="en-US" sz="2200" b="1" kern="0" smtClean="0">
                <a:solidFill>
                  <a:srgbClr val="FF9900"/>
                </a:solidFill>
                <a:latin typeface="Arial" charset="0"/>
              </a:rPr>
              <a:t>(1) </a:t>
            </a:r>
            <a:r>
              <a:rPr lang="vi-VN" sz="2200" b="1" kern="0" smtClean="0">
                <a:solidFill>
                  <a:srgbClr val="0000FF"/>
                </a:solidFill>
                <a:latin typeface="Arial" charset="0"/>
              </a:rPr>
              <a:t>Để </a:t>
            </a:r>
            <a:r>
              <a:rPr lang="vi-VN" sz="2200" b="1" kern="0">
                <a:solidFill>
                  <a:srgbClr val="0000FF"/>
                </a:solidFill>
                <a:latin typeface="Arial" charset="0"/>
              </a:rPr>
              <a:t>bãi bỏ một phần hoặc toàn bộ VBQPPL trái pháp luật hoặc không còn phù hợp với tình hình phát triển </a:t>
            </a:r>
            <a:r>
              <a:rPr lang="en-US" sz="2200" b="1" kern="0" smtClean="0">
                <a:solidFill>
                  <a:srgbClr val="0000FF"/>
                </a:solidFill>
                <a:latin typeface="Arial" charset="0"/>
              </a:rPr>
              <a:t>KT-XH</a:t>
            </a:r>
            <a:r>
              <a:rPr lang="vi-VN" sz="2200" b="1" kern="0" smtClean="0">
                <a:solidFill>
                  <a:srgbClr val="0000FF"/>
                </a:solidFill>
                <a:latin typeface="Arial" charset="0"/>
              </a:rPr>
              <a:t>;</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FF9900"/>
                </a:solidFill>
                <a:latin typeface="Arial" charset="0"/>
              </a:rPr>
              <a:t>(</a:t>
            </a:r>
            <a:r>
              <a:rPr lang="vi-VN" sz="2200" b="1" kern="0">
                <a:solidFill>
                  <a:srgbClr val="FF9900"/>
                </a:solidFill>
                <a:latin typeface="Arial" charset="0"/>
              </a:rPr>
              <a:t>2) </a:t>
            </a:r>
            <a:r>
              <a:rPr lang="vi-VN" sz="2200" b="1" kern="0">
                <a:solidFill>
                  <a:srgbClr val="0000FF"/>
                </a:solidFill>
                <a:latin typeface="Arial" charset="0"/>
              </a:rPr>
              <a:t>Để kéo dài thời hạn áp dụng toàn bộ hoặc một phần của VBQPPL trong một thời hạn nhất định để giải quyết những vấn đề cấp bách phát sinh trong thực tiễn</a:t>
            </a:r>
            <a:r>
              <a:rPr lang="vi-VN" sz="2200" b="1" kern="0" smtClean="0">
                <a:solidFill>
                  <a:srgbClr val="0000FF"/>
                </a:solidFill>
                <a:latin typeface="Arial" charset="0"/>
              </a:rPr>
              <a:t>;</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200" b="1" kern="0" smtClean="0">
                <a:solidFill>
                  <a:srgbClr val="FF9900"/>
                </a:solidFill>
                <a:latin typeface="Arial" charset="0"/>
              </a:rPr>
              <a:t>(</a:t>
            </a:r>
            <a:r>
              <a:rPr lang="vi-VN" sz="2200" b="1" kern="0">
                <a:solidFill>
                  <a:srgbClr val="FF9900"/>
                </a:solidFill>
                <a:latin typeface="Arial" charset="0"/>
              </a:rPr>
              <a:t>3) </a:t>
            </a:r>
            <a:r>
              <a:rPr lang="vi-VN" sz="2200" b="1" kern="0">
                <a:solidFill>
                  <a:srgbClr val="0000FF"/>
                </a:solidFill>
                <a:latin typeface="Arial" charset="0"/>
              </a:rPr>
              <a:t>Cần ban hành ngay văn bản để thực hiện điều ước quốc tế có liên quan mà Cộng hòa xã hội chủ nghĩa Việt Nam là thành </a:t>
            </a:r>
            <a:r>
              <a:rPr lang="vi-VN" sz="2200" b="1" kern="0" smtClean="0">
                <a:solidFill>
                  <a:srgbClr val="0000FF"/>
                </a:solidFill>
                <a:latin typeface="Arial" charset="0"/>
              </a:rPr>
              <a:t>viên</a:t>
            </a:r>
            <a:r>
              <a:rPr lang="en-US" sz="2200" b="1" kern="0">
                <a:solidFill>
                  <a:srgbClr val="0000FF"/>
                </a:solidFill>
                <a:latin typeface="Arial" charset="0"/>
              </a:rPr>
              <a:t>.</a:t>
            </a: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030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mj-lt"/>
              <a:buAutoNum type="arabicPeriod" startAt="8"/>
              <a:defRPr/>
            </a:pPr>
            <a:r>
              <a:rPr lang="en-US" sz="1900" b="1" kern="0" smtClean="0">
                <a:solidFill>
                  <a:srgbClr val="FF3399"/>
                </a:solidFill>
                <a:latin typeface="Arial" charset="0"/>
              </a:rPr>
              <a:t>Q</a:t>
            </a:r>
            <a:r>
              <a:rPr lang="vi-VN" sz="1900" b="1" kern="0" smtClean="0">
                <a:solidFill>
                  <a:srgbClr val="FF3399"/>
                </a:solidFill>
                <a:latin typeface="Arial" charset="0"/>
              </a:rPr>
              <a:t>uy </a:t>
            </a:r>
            <a:r>
              <a:rPr lang="vi-VN" sz="1900" b="1" kern="0">
                <a:solidFill>
                  <a:srgbClr val="FF3399"/>
                </a:solidFill>
                <a:latin typeface="Arial" charset="0"/>
              </a:rPr>
              <a:t>định thủ tục hành chính trong </a:t>
            </a:r>
            <a:r>
              <a:rPr lang="vi-VN" sz="1900" b="1" kern="0" smtClean="0">
                <a:solidFill>
                  <a:srgbClr val="FF3399"/>
                </a:solidFill>
                <a:latin typeface="Arial" charset="0"/>
              </a:rPr>
              <a:t>VBQPPL</a:t>
            </a:r>
            <a:endParaRPr lang="en-US" sz="1900" b="1" kern="0">
              <a:solidFill>
                <a:srgbClr val="FF3399"/>
              </a:solidFill>
              <a:latin typeface="Arial" charset="0"/>
            </a:endParaRP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Luật </a:t>
            </a:r>
            <a:r>
              <a:rPr lang="vi-VN" sz="1900" b="1" kern="0">
                <a:solidFill>
                  <a:srgbClr val="0000FF"/>
                </a:solidFill>
                <a:latin typeface="Arial" charset="0"/>
              </a:rPr>
              <a:t>năm 2020 đã sửa đổi, bổ sung khoản 4 Điều 14 (Những hành vi bị nghiêm cấm) </a:t>
            </a:r>
            <a:r>
              <a:rPr lang="en-US" sz="1900" b="1" kern="0" smtClean="0">
                <a:solidFill>
                  <a:srgbClr val="0000FF"/>
                </a:solidFill>
                <a:latin typeface="Arial" charset="0"/>
              </a:rPr>
              <a:t>và </a:t>
            </a:r>
            <a:r>
              <a:rPr lang="vi-VN" sz="1900" b="1" kern="0">
                <a:solidFill>
                  <a:srgbClr val="0000FF"/>
                </a:solidFill>
                <a:latin typeface="Arial" charset="0"/>
              </a:rPr>
              <a:t>khoản 4 Điều 172 (Hiệu lực thi hành) </a:t>
            </a:r>
            <a:r>
              <a:rPr lang="vi-VN" sz="1900" b="1" kern="0" smtClean="0">
                <a:solidFill>
                  <a:srgbClr val="0000FF"/>
                </a:solidFill>
                <a:latin typeface="Arial" charset="0"/>
              </a:rPr>
              <a:t>của </a:t>
            </a:r>
            <a:r>
              <a:rPr lang="vi-VN" sz="1900" b="1" kern="0">
                <a:solidFill>
                  <a:srgbClr val="0000FF"/>
                </a:solidFill>
                <a:latin typeface="Arial" charset="0"/>
              </a:rPr>
              <a:t>Luật năm </a:t>
            </a:r>
            <a:r>
              <a:rPr lang="vi-VN" sz="1900" b="1" kern="0" smtClean="0">
                <a:solidFill>
                  <a:srgbClr val="0000FF"/>
                </a:solidFill>
                <a:latin typeface="Arial" charset="0"/>
              </a:rPr>
              <a:t>2015</a:t>
            </a:r>
            <a:r>
              <a:rPr lang="en-US" sz="1900" b="1" kern="0" smtClean="0">
                <a:solidFill>
                  <a:srgbClr val="0000FF"/>
                </a:solidFill>
                <a:latin typeface="Arial" charset="0"/>
              </a:rPr>
              <a:t>, cụ thể:</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1900" b="1" kern="0" smtClean="0">
                <a:solidFill>
                  <a:srgbClr val="FF9900"/>
                </a:solidFill>
                <a:latin typeface="Arial" charset="0"/>
              </a:rPr>
              <a:t>(1)</a:t>
            </a:r>
            <a:r>
              <a:rPr lang="en-US" sz="1900" b="1" kern="0" smtClean="0">
                <a:solidFill>
                  <a:srgbClr val="0000FF"/>
                </a:solidFill>
                <a:latin typeface="Arial" charset="0"/>
              </a:rPr>
              <a:t> Ngoài trường hợp “được luật giao”, bổ sung trường hợp “nghị quyết của Quốc hội giao” thì thông tư, thông tư liên tịch, quyết định của Tổng kiểm toán nhà nước và VBQPPL của chính quyền địa phương cũng được quy định TTHC.</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1900" b="1" kern="0" smtClean="0">
                <a:solidFill>
                  <a:srgbClr val="FF9900"/>
                </a:solidFill>
                <a:latin typeface="Arial" charset="0"/>
              </a:rPr>
              <a:t>(2) </a:t>
            </a:r>
            <a:r>
              <a:rPr lang="en-US" sz="1900" b="1" kern="0" smtClean="0">
                <a:solidFill>
                  <a:srgbClr val="0000FF"/>
                </a:solidFill>
                <a:latin typeface="Arial" charset="0"/>
              </a:rPr>
              <a:t>Sửa đổi, bổ sung khoản 4 Điều 14, cho phép địa phương được quy định TTHC trong trường hợp cần thiết đối với nghị quyết của HĐND cấp tỉnh quy định tại khoản 4 Điều 27.</a:t>
            </a:r>
          </a:p>
          <a:p>
            <a:pPr marL="566738" indent="-457200" algn="just" eaLnBrk="1" hangingPunct="1">
              <a:lnSpc>
                <a:spcPct val="108000"/>
              </a:lnSpc>
              <a:spcBef>
                <a:spcPts val="800"/>
              </a:spcBef>
              <a:spcAft>
                <a:spcPts val="0"/>
              </a:spcAft>
              <a:buClr>
                <a:srgbClr val="FF0000"/>
              </a:buClr>
              <a:buFont typeface="Wingdings" panose="05000000000000000000" pitchFamily="2" charset="2"/>
              <a:buChar char="§"/>
              <a:defRPr/>
            </a:pPr>
            <a:r>
              <a:rPr lang="en-US" sz="1900" b="1" kern="0" smtClean="0">
                <a:solidFill>
                  <a:srgbClr val="FF9900"/>
                </a:solidFill>
                <a:latin typeface="Arial" charset="0"/>
              </a:rPr>
              <a:t>(3)</a:t>
            </a:r>
            <a:r>
              <a:rPr lang="en-US" sz="1900" b="1" kern="0" smtClean="0">
                <a:solidFill>
                  <a:srgbClr val="0000FF"/>
                </a:solidFill>
                <a:latin typeface="Arial" charset="0"/>
              </a:rPr>
              <a:t> Cho phép sửa đổi, </a:t>
            </a:r>
            <a:r>
              <a:rPr lang="vi-VN" sz="1900" b="1" kern="0" smtClean="0">
                <a:solidFill>
                  <a:srgbClr val="0000FF"/>
                </a:solidFill>
                <a:latin typeface="Arial" charset="0"/>
              </a:rPr>
              <a:t>bổ </a:t>
            </a:r>
            <a:r>
              <a:rPr lang="vi-VN" sz="1900" b="1" kern="0">
                <a:solidFill>
                  <a:srgbClr val="0000FF"/>
                </a:solidFill>
                <a:latin typeface="Arial" charset="0"/>
              </a:rPr>
              <a:t>sung </a:t>
            </a:r>
            <a:r>
              <a:rPr lang="en-US" sz="1900" b="1" kern="0" smtClean="0">
                <a:solidFill>
                  <a:srgbClr val="0000FF"/>
                </a:solidFill>
                <a:latin typeface="Arial" charset="0"/>
              </a:rPr>
              <a:t>các VBQPPL quy định tại khoản 4</a:t>
            </a:r>
            <a:br>
              <a:rPr lang="en-US" sz="1900" b="1" kern="0" smtClean="0">
                <a:solidFill>
                  <a:srgbClr val="0000FF"/>
                </a:solidFill>
                <a:latin typeface="Arial" charset="0"/>
              </a:rPr>
            </a:br>
            <a:r>
              <a:rPr lang="en-US" sz="1900" b="1" kern="0" smtClean="0">
                <a:solidFill>
                  <a:srgbClr val="0000FF"/>
                </a:solidFill>
                <a:latin typeface="Arial" charset="0"/>
              </a:rPr>
              <a:t> Điều 14 có chứa quy định TTHC, được ban hành trước ngày 01/7/2016 </a:t>
            </a:r>
            <a:r>
              <a:rPr lang="vi-VN" sz="1900" b="1" kern="0" smtClean="0">
                <a:solidFill>
                  <a:srgbClr val="0000FF"/>
                </a:solidFill>
                <a:latin typeface="Arial" charset="0"/>
              </a:rPr>
              <a:t>với </a:t>
            </a:r>
            <a:r>
              <a:rPr lang="vi-VN" sz="1900" b="1" kern="0">
                <a:solidFill>
                  <a:srgbClr val="0000FF"/>
                </a:solidFill>
                <a:latin typeface="Arial" charset="0"/>
              </a:rPr>
              <a:t>điều kiện không được làm phát sinh thủ tục hành chính mới hoặc quy định thêm thành phần hồ sơ, yêu cầu, điều kiện, tăng thời gian giải quyết thủ tục hành chính đang áp dụng.</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82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2000"/>
              </a:lnSpc>
              <a:spcBef>
                <a:spcPts val="1200"/>
              </a:spcBef>
              <a:spcAft>
                <a:spcPts val="0"/>
              </a:spcAft>
              <a:buClr>
                <a:srgbClr val="FF0000"/>
              </a:buClr>
              <a:buFont typeface="+mj-lt"/>
              <a:buAutoNum type="arabicPeriod" startAt="9"/>
              <a:defRPr/>
            </a:pPr>
            <a:r>
              <a:rPr lang="en-US" sz="2100" b="1" kern="0" smtClean="0">
                <a:solidFill>
                  <a:srgbClr val="FF3399"/>
                </a:solidFill>
                <a:latin typeface="Arial" charset="0"/>
              </a:rPr>
              <a:t>Tăng cường </a:t>
            </a:r>
            <a:r>
              <a:rPr lang="vi-VN" sz="2100" b="1" kern="0" smtClean="0">
                <a:solidFill>
                  <a:srgbClr val="FF3399"/>
                </a:solidFill>
                <a:latin typeface="Arial" charset="0"/>
              </a:rPr>
              <a:t>trách </a:t>
            </a:r>
            <a:r>
              <a:rPr lang="vi-VN" sz="2100" b="1" kern="0">
                <a:solidFill>
                  <a:srgbClr val="FF3399"/>
                </a:solidFill>
                <a:latin typeface="Arial" charset="0"/>
              </a:rPr>
              <a:t>nhiệm của </a:t>
            </a:r>
            <a:r>
              <a:rPr lang="en-US" sz="2100" b="1" kern="0" smtClean="0">
                <a:solidFill>
                  <a:srgbClr val="FF3399"/>
                </a:solidFill>
                <a:latin typeface="Arial" charset="0"/>
              </a:rPr>
              <a:t>các </a:t>
            </a:r>
            <a:r>
              <a:rPr lang="vi-VN" sz="2100" b="1" kern="0" smtClean="0">
                <a:solidFill>
                  <a:srgbClr val="FF3399"/>
                </a:solidFill>
                <a:latin typeface="Arial" charset="0"/>
              </a:rPr>
              <a:t>cơ </a:t>
            </a:r>
            <a:r>
              <a:rPr lang="vi-VN" sz="2100" b="1" kern="0">
                <a:solidFill>
                  <a:srgbClr val="FF3399"/>
                </a:solidFill>
                <a:latin typeface="Arial" charset="0"/>
              </a:rPr>
              <a:t>quan </a:t>
            </a:r>
            <a:r>
              <a:rPr lang="en-US" sz="2100" b="1" kern="0" smtClean="0">
                <a:solidFill>
                  <a:srgbClr val="FF3399"/>
                </a:solidFill>
                <a:latin typeface="Arial" charset="0"/>
              </a:rPr>
              <a:t>nhằm bảo đảm tính thống nhất và nâng cao chất lượng của dự thảo VBQPPL</a:t>
            </a:r>
          </a:p>
          <a:p>
            <a:pPr marL="566738" indent="-457200" algn="just" eaLnBrk="1" hangingPunct="1">
              <a:lnSpc>
                <a:spcPct val="112000"/>
              </a:lnSpc>
              <a:spcBef>
                <a:spcPts val="1200"/>
              </a:spcBef>
              <a:spcAft>
                <a:spcPts val="0"/>
              </a:spcAft>
              <a:buClr>
                <a:srgbClr val="FF0000"/>
              </a:buClr>
              <a:buFont typeface="Wingdings" panose="05000000000000000000" pitchFamily="2" charset="2"/>
              <a:buChar char="Ø"/>
              <a:defRPr/>
            </a:pPr>
            <a:r>
              <a:rPr lang="vi-VN" sz="2100" b="1" kern="0" smtClean="0">
                <a:solidFill>
                  <a:srgbClr val="0000FF"/>
                </a:solidFill>
                <a:latin typeface="Arial" charset="0"/>
              </a:rPr>
              <a:t>Để khắc phục tình trạng xung đột, mâu thuẫn giữa có thể xảy ra giữa các VBQPPL, Luật năm 2020 bổ sung vào khoản 2 </a:t>
            </a:r>
            <a:r>
              <a:rPr lang="en-US" sz="2100" b="1" kern="0" smtClean="0">
                <a:solidFill>
                  <a:srgbClr val="0000FF"/>
                </a:solidFill>
                <a:latin typeface="Arial" charset="0"/>
              </a:rPr>
              <a:t/>
            </a:r>
            <a:br>
              <a:rPr lang="en-US" sz="2100" b="1" kern="0" smtClean="0">
                <a:solidFill>
                  <a:srgbClr val="0000FF"/>
                </a:solidFill>
                <a:latin typeface="Arial" charset="0"/>
              </a:rPr>
            </a:br>
            <a:r>
              <a:rPr lang="vi-VN" sz="2100" b="1" kern="0" smtClean="0">
                <a:solidFill>
                  <a:srgbClr val="0000FF"/>
                </a:solidFill>
                <a:latin typeface="Arial" charset="0"/>
              </a:rPr>
              <a:t>Điều 12: </a:t>
            </a:r>
            <a:r>
              <a:rPr lang="vi-VN" sz="2100" b="1" i="1" kern="0" smtClean="0">
                <a:solidFill>
                  <a:srgbClr val="008000"/>
                </a:solidFill>
                <a:latin typeface="Arial" charset="0"/>
              </a:rPr>
              <a:t>“Trường hợp văn bản, phần, chương, mục, tiểu mục, điều, khoản, điểm của văn bản quy phạm pháp luật do mình đã ban hành có quy định khác với văn bản mới nhưng cần tiếp tục được áp dụng thì phải được chỉ rõ trong văn bản mới đó”.</a:t>
            </a:r>
            <a:endParaRPr lang="en-US" sz="2100" b="1" i="1" kern="0" smtClean="0">
              <a:solidFill>
                <a:srgbClr val="008000"/>
              </a:solidFill>
              <a:latin typeface="Arial" charset="0"/>
            </a:endParaRPr>
          </a:p>
          <a:p>
            <a:pPr marL="566738" indent="-457200" algn="just" eaLnBrk="1" hangingPunct="1">
              <a:lnSpc>
                <a:spcPct val="112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Luật năm 2020 quy định trong hồ sơ đề nghị xây dựng luật, pháp lệnh, dự thảo nghị quyết, đề nghị xây dựng nghị định theo quy định tại khoản 3 Điều 19 và đề nghị xây dựng nghị quyết của </a:t>
            </a:r>
            <a:r>
              <a:rPr lang="vi-VN" sz="2100" b="1" kern="0" smtClean="0">
                <a:solidFill>
                  <a:srgbClr val="0000FF"/>
                </a:solidFill>
                <a:latin typeface="Arial" charset="0"/>
              </a:rPr>
              <a:t>HĐND cấp tỉnh </a:t>
            </a:r>
            <a:r>
              <a:rPr lang="en-US" sz="2100" b="1" kern="0" smtClean="0">
                <a:solidFill>
                  <a:srgbClr val="0000FF"/>
                </a:solidFill>
                <a:latin typeface="Arial" charset="0"/>
              </a:rPr>
              <a:t>quy định tại khoản 4 Điều 27, phải có </a:t>
            </a:r>
            <a:r>
              <a:rPr lang="vi-VN" sz="2100" b="1" kern="0" smtClean="0">
                <a:solidFill>
                  <a:srgbClr val="FF3399"/>
                </a:solidFill>
                <a:latin typeface="Arial" charset="0"/>
              </a:rPr>
              <a:t>“Dự kiến đề cương chi tiết”</a:t>
            </a:r>
            <a:r>
              <a:rPr lang="vi-VN" sz="2100" b="1" kern="0" smtClean="0">
                <a:solidFill>
                  <a:srgbClr val="0000FF"/>
                </a:solidFill>
                <a:latin typeface="Arial" charset="0"/>
              </a:rPr>
              <a:t> thay cho </a:t>
            </a:r>
            <a:r>
              <a:rPr lang="vi-VN" sz="2100" b="1" kern="0" smtClean="0">
                <a:solidFill>
                  <a:srgbClr val="CC3300"/>
                </a:solidFill>
                <a:latin typeface="Arial" charset="0"/>
              </a:rPr>
              <a:t>“Đề cương” </a:t>
            </a:r>
            <a:r>
              <a:rPr lang="vi-VN" sz="2100" b="1" kern="0" smtClean="0">
                <a:solidFill>
                  <a:srgbClr val="0000FF"/>
                </a:solidFill>
                <a:latin typeface="Arial" charset="0"/>
              </a:rPr>
              <a:t>như quy định trong Luật năm 2015.</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252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startAt="10"/>
              <a:defRPr/>
            </a:pPr>
            <a:r>
              <a:rPr lang="en-US" sz="2300" b="1" kern="0" smtClean="0">
                <a:solidFill>
                  <a:srgbClr val="FF3399"/>
                </a:solidFill>
                <a:latin typeface="Arial" charset="0"/>
              </a:rPr>
              <a:t>Quy định hợp lý, cụ thể hơn về trình trự, thủ tục xây dựng, ban hành VBQPPL của địa phương</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Bổ sung quy định về đánh giá tác động của TTHC trong trường hợp được </a:t>
            </a:r>
            <a:r>
              <a:rPr lang="en-US" sz="2300" b="1" kern="0" smtClean="0">
                <a:solidFill>
                  <a:srgbClr val="FF3399"/>
                </a:solidFill>
                <a:latin typeface="Arial" charset="0"/>
              </a:rPr>
              <a:t>nghị quyết</a:t>
            </a:r>
            <a:r>
              <a:rPr lang="en-US" sz="2300" b="1" kern="0" smtClean="0">
                <a:solidFill>
                  <a:srgbClr val="0000FF"/>
                </a:solidFill>
                <a:latin typeface="Arial" charset="0"/>
              </a:rPr>
              <a:t> của Quốc hội giao (ngoài </a:t>
            </a:r>
            <a:r>
              <a:rPr lang="en-US" sz="2300" b="1" kern="0" smtClean="0">
                <a:solidFill>
                  <a:srgbClr val="FF3399"/>
                </a:solidFill>
                <a:latin typeface="Arial" charset="0"/>
              </a:rPr>
              <a:t>luật giao</a:t>
            </a:r>
            <a:r>
              <a:rPr lang="en-US" sz="2300" b="1" kern="0" smtClean="0">
                <a:solidFill>
                  <a:srgbClr val="0000FF"/>
                </a:solidFill>
                <a:latin typeface="Arial" charset="0"/>
              </a:rPr>
              <a:t> như quy định hiện nay).</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Luật năm 2020 đã sửa đổi, bổ sung toàn bộ Điều 130 để quy định cụ thể về thời gian, hồ sơ, trình tự, thủ tục thẩm định dự thảo quyết định của UBND cấp tỉnh thay cho việc dẫn chiếu đến Điều 121.</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NHỮNG ĐIỂM MỚI CƠ BẢN CỦA 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03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24</a:t>
            </a:fld>
            <a:endParaRPr lang="en-US" altLang="en-US" sz="1000" smtClean="0">
              <a:latin typeface="Arial Black"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
        <p:nvSpPr>
          <p:cNvPr id="11" name="Rectangle 2"/>
          <p:cNvSpPr>
            <a:spLocks noGrp="1" noChangeArrowheads="1"/>
          </p:cNvSpPr>
          <p:nvPr>
            <p:ph type="title"/>
          </p:nvPr>
        </p:nvSpPr>
        <p:spPr>
          <a:xfrm>
            <a:off x="217487" y="2286000"/>
            <a:ext cx="8715375" cy="1600200"/>
          </a:xfrm>
          <a:noFill/>
        </p:spPr>
        <p:txBody>
          <a:bodyPr tIns="155850" bIns="77925" anchor="ctr"/>
          <a:lstStyle/>
          <a:p>
            <a:pPr algn="ctr" eaLnBrk="1" hangingPunct="1">
              <a:lnSpc>
                <a:spcPct val="110000"/>
              </a:lnSpc>
              <a:spcBef>
                <a:spcPct val="20000"/>
              </a:spcBef>
              <a:spcAft>
                <a:spcPct val="20000"/>
              </a:spcAft>
            </a:pPr>
            <a:r>
              <a:rPr lang="nl-NL" sz="3600" b="1" smtClean="0">
                <a:solidFill>
                  <a:srgbClr val="FF0066"/>
                </a:solidFill>
                <a:latin typeface="Arial" panose="020B0604020202020204" pitchFamily="34" charset="0"/>
                <a:cs typeface="Arial" panose="020B0604020202020204" pitchFamily="34" charset="0"/>
              </a:rPr>
              <a:t>9 </a:t>
            </a:r>
            <a:r>
              <a:rPr lang="nl-NL" sz="3600" b="1">
                <a:solidFill>
                  <a:srgbClr val="FF0066"/>
                </a:solidFill>
                <a:latin typeface="Arial" panose="020B0604020202020204" pitchFamily="34" charset="0"/>
                <a:cs typeface="Arial" panose="020B0604020202020204" pitchFamily="34" charset="0"/>
              </a:rPr>
              <a:t>ĐIỂM MỚI CƠ BẢN </a:t>
            </a:r>
            <a:r>
              <a:rPr lang="nl-NL" sz="3600" b="1" smtClean="0">
                <a:solidFill>
                  <a:srgbClr val="FF0066"/>
                </a:solidFill>
                <a:latin typeface="Arial" panose="020B0604020202020204" pitchFamily="34" charset="0"/>
                <a:cs typeface="Arial" panose="020B0604020202020204" pitchFamily="34" charset="0"/>
              </a:rPr>
              <a:t/>
            </a:r>
            <a:br>
              <a:rPr lang="nl-NL" sz="3600" b="1" smtClean="0">
                <a:solidFill>
                  <a:srgbClr val="FF0066"/>
                </a:solidFill>
                <a:latin typeface="Arial" panose="020B0604020202020204" pitchFamily="34" charset="0"/>
                <a:cs typeface="Arial" panose="020B0604020202020204" pitchFamily="34" charset="0"/>
              </a:rPr>
            </a:br>
            <a:r>
              <a:rPr lang="nl-NL" sz="3600" b="1" smtClean="0">
                <a:solidFill>
                  <a:srgbClr val="FF0066"/>
                </a:solidFill>
                <a:latin typeface="Arial" panose="020B0604020202020204" pitchFamily="34" charset="0"/>
                <a:cs typeface="Arial" panose="020B0604020202020204" pitchFamily="34" charset="0"/>
              </a:rPr>
              <a:t>CỦA </a:t>
            </a:r>
            <a:r>
              <a:rPr lang="nl-NL" sz="3600" b="1">
                <a:solidFill>
                  <a:srgbClr val="FF0066"/>
                </a:solidFill>
                <a:latin typeface="Arial" panose="020B0604020202020204" pitchFamily="34" charset="0"/>
                <a:cs typeface="Arial" panose="020B0604020202020204" pitchFamily="34" charset="0"/>
              </a:rPr>
              <a:t>LUẬT GIÁO DỤC </a:t>
            </a:r>
            <a:r>
              <a:rPr lang="en-US" sz="3600" b="1" smtClean="0">
                <a:solidFill>
                  <a:srgbClr val="FF0066"/>
                </a:solidFill>
                <a:latin typeface="Arial" panose="020B0604020202020204" pitchFamily="34" charset="0"/>
                <a:cs typeface="Arial" panose="020B0604020202020204" pitchFamily="34" charset="0"/>
              </a:rPr>
              <a:t>NĂM </a:t>
            </a:r>
            <a:r>
              <a:rPr lang="en-US" sz="3600" b="1">
                <a:solidFill>
                  <a:srgbClr val="FF0066"/>
                </a:solidFill>
                <a:latin typeface="Arial" panose="020B0604020202020204" pitchFamily="34" charset="0"/>
                <a:cs typeface="Arial" panose="020B0604020202020204" pitchFamily="34" charset="0"/>
              </a:rPr>
              <a:t>2019 </a:t>
            </a:r>
            <a:endParaRPr lang="nl-NL" sz="3600" b="1">
              <a:solidFill>
                <a:srgbClr val="FF0066"/>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bwMode="auto">
          <a:xfrm>
            <a:off x="141288" y="3962400"/>
            <a:ext cx="8861425" cy="685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600" b="1" kern="0" smtClean="0">
                <a:solidFill>
                  <a:srgbClr val="0000FF"/>
                </a:solidFill>
                <a:latin typeface="Arial" charset="0"/>
              </a:rPr>
              <a:t>Luật có hiệu lực thi hành từ ngày 01-7-2020</a:t>
            </a:r>
            <a:endParaRPr lang="nb-NO" sz="2600" b="1" kern="0">
              <a:solidFill>
                <a:srgbClr val="0000FF"/>
              </a:solidFill>
              <a:latin typeface="Arial" charset="0"/>
            </a:endParaRPr>
          </a:p>
        </p:txBody>
      </p:sp>
    </p:spTree>
    <p:extLst>
      <p:ext uri="{BB962C8B-B14F-4D97-AF65-F5344CB8AC3E}">
        <p14:creationId xmlns:p14="http://schemas.microsoft.com/office/powerpoint/2010/main" val="27902584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gray">
          <a:xfrm>
            <a:off x="2057400" y="1246496"/>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smtClean="0">
                <a:solidFill>
                  <a:srgbClr val="FF0000"/>
                </a:solidFill>
                <a:latin typeface="Arial" panose="020B0604020202020204" pitchFamily="34" charset="0"/>
                <a:cs typeface="Arial" panose="020B0604020202020204" pitchFamily="34" charset="0"/>
              </a:rPr>
              <a:t>NHỮNG </a:t>
            </a:r>
            <a:r>
              <a:rPr lang="nb-NO" sz="1700" b="1">
                <a:solidFill>
                  <a:srgbClr val="FF0000"/>
                </a:solidFill>
                <a:latin typeface="Arial" panose="020B0604020202020204" pitchFamily="34" charset="0"/>
                <a:cs typeface="Arial" panose="020B0604020202020204" pitchFamily="34" charset="0"/>
              </a:rPr>
              <a:t>QUY ĐỊNH </a:t>
            </a:r>
            <a:r>
              <a:rPr lang="nb-NO" sz="1700" b="1" smtClean="0">
                <a:solidFill>
                  <a:srgbClr val="FF0000"/>
                </a:solidFill>
                <a:latin typeface="Arial" panose="020B0604020202020204" pitchFamily="34" charset="0"/>
                <a:cs typeface="Arial" panose="020B0604020202020204" pitchFamily="34" charset="0"/>
              </a:rPr>
              <a:t>CHUNG </a:t>
            </a:r>
            <a:br>
              <a:rPr lang="nb-NO" sz="1700" b="1" smtClean="0">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22 Điều (Điều 1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22)</a:t>
            </a:r>
            <a:endParaRPr lang="en-US" sz="1700"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2057400" y="1905000"/>
            <a:ext cx="6903720" cy="54864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n-US" sz="1700" b="1" smtClean="0">
                <a:solidFill>
                  <a:srgbClr val="FF0000"/>
                </a:solidFill>
                <a:latin typeface="Arial" panose="020B0604020202020204" pitchFamily="34" charset="0"/>
                <a:cs typeface="Arial" panose="020B0604020202020204" pitchFamily="34" charset="0"/>
              </a:rPr>
              <a:t>HỆ THỐNG GIÁO DỤC QUỐC DÂN</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24 Điều (Điều 23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46)</a:t>
            </a:r>
            <a:endParaRPr lang="en-US" sz="1700"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2057400" y="257556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1700" b="1" smtClean="0">
                <a:solidFill>
                  <a:srgbClr val="FF0000"/>
                </a:solidFill>
                <a:latin typeface="Arial" panose="020B0604020202020204" pitchFamily="34" charset="0"/>
                <a:cs typeface="Arial" panose="020B0604020202020204" pitchFamily="34" charset="0"/>
              </a:rPr>
              <a:t>NHÀ TRƯỜNG, TRƯỜNG CHUYÊN BIỆT VÀ CSGD KHÁC</a:t>
            </a:r>
            <a:endParaRPr lang="en-US" sz="1700" b="1">
              <a:solidFill>
                <a:srgbClr val="FF0000"/>
              </a:solidFill>
              <a:latin typeface="Arial" panose="020B0604020202020204" pitchFamily="34" charset="0"/>
              <a:cs typeface="Arial" panose="020B0604020202020204" pitchFamily="34" charset="0"/>
            </a:endParaRPr>
          </a:p>
          <a:p>
            <a:pPr>
              <a:defRPr/>
            </a:pPr>
            <a:r>
              <a:rPr lang="nb-NO" sz="1700" b="1" smtClean="0">
                <a:solidFill>
                  <a:srgbClr val="000066"/>
                </a:solidFill>
                <a:latin typeface="Arial" panose="020B0604020202020204" pitchFamily="34" charset="0"/>
                <a:cs typeface="Arial" panose="020B0604020202020204" pitchFamily="34" charset="0"/>
              </a:rPr>
              <a:t>19 Điều (Điều 47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smtClean="0">
                <a:solidFill>
                  <a:srgbClr val="000066"/>
                </a:solidFill>
                <a:latin typeface="Arial" panose="020B0604020202020204" pitchFamily="34" charset="0"/>
                <a:cs typeface="Arial" panose="020B0604020202020204" pitchFamily="34" charset="0"/>
              </a:rPr>
              <a:t>Điều 65)</a:t>
            </a:r>
            <a:endParaRPr lang="en-US" sz="1700" b="1">
              <a:solidFill>
                <a:srgbClr val="000066"/>
              </a:solidFill>
              <a:latin typeface="Arial" panose="020B0604020202020204" pitchFamily="34" charset="0"/>
              <a:cs typeface="Arial" panose="020B0604020202020204" pitchFamily="34" charset="0"/>
            </a:endParaRPr>
          </a:p>
        </p:txBody>
      </p:sp>
      <p:sp>
        <p:nvSpPr>
          <p:cNvPr id="22" name="AutoShape 16"/>
          <p:cNvSpPr>
            <a:spLocks noChangeArrowheads="1"/>
          </p:cNvSpPr>
          <p:nvPr/>
        </p:nvSpPr>
        <p:spPr bwMode="gray">
          <a:xfrm>
            <a:off x="2057400" y="3276600"/>
            <a:ext cx="6903720" cy="60960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fi-FI" sz="1700" b="1" smtClean="0">
                <a:solidFill>
                  <a:srgbClr val="FF0000"/>
                </a:solidFill>
                <a:latin typeface="Arial" panose="020B0604020202020204" pitchFamily="34" charset="0"/>
                <a:cs typeface="Arial" panose="020B0604020202020204" pitchFamily="34" charset="0"/>
              </a:rPr>
              <a:t>NHÀ GIÁO:  </a:t>
            </a:r>
            <a:r>
              <a:rPr lang="nb-NO" sz="1700" b="1" smtClean="0">
                <a:solidFill>
                  <a:srgbClr val="000066"/>
                </a:solidFill>
                <a:latin typeface="Arial" panose="020B0604020202020204" pitchFamily="34" charset="0"/>
                <a:cs typeface="Arial" panose="020B0604020202020204" pitchFamily="34" charset="0"/>
              </a:rPr>
              <a:t>14 Điều (Điều 66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Điều 79</a:t>
            </a:r>
            <a:r>
              <a:rPr lang="nb-NO" sz="1700" b="1" smtClean="0">
                <a:solidFill>
                  <a:srgbClr val="000066"/>
                </a:solidFill>
                <a:latin typeface="Arial" panose="020B0604020202020204" pitchFamily="34" charset="0"/>
                <a:cs typeface="Arial" panose="020B0604020202020204" pitchFamily="34" charset="0"/>
              </a:rPr>
              <a:t>)</a:t>
            </a:r>
            <a:br>
              <a:rPr lang="nb-NO" sz="1700" b="1" smtClean="0">
                <a:solidFill>
                  <a:srgbClr val="000066"/>
                </a:solidFill>
                <a:latin typeface="Arial" panose="020B0604020202020204" pitchFamily="34" charset="0"/>
                <a:cs typeface="Arial" panose="020B0604020202020204" pitchFamily="34" charset="0"/>
              </a:rPr>
            </a:br>
            <a:r>
              <a:rPr lang="fi-FI" sz="1700" b="1">
                <a:solidFill>
                  <a:srgbClr val="FF0000"/>
                </a:solidFill>
                <a:latin typeface="Arial" panose="020B0604020202020204" pitchFamily="34" charset="0"/>
                <a:cs typeface="Arial" panose="020B0604020202020204" pitchFamily="34" charset="0"/>
              </a:rPr>
              <a:t>NGƯỜI </a:t>
            </a:r>
            <a:r>
              <a:rPr lang="fi-FI" sz="1700" b="1" smtClean="0">
                <a:solidFill>
                  <a:srgbClr val="FF0000"/>
                </a:solidFill>
                <a:latin typeface="Arial" panose="020B0604020202020204" pitchFamily="34" charset="0"/>
                <a:cs typeface="Arial" panose="020B0604020202020204" pitchFamily="34" charset="0"/>
              </a:rPr>
              <a:t>HỌC:  </a:t>
            </a:r>
            <a:r>
              <a:rPr lang="nb-NO" sz="1700" b="1" smtClean="0">
                <a:solidFill>
                  <a:srgbClr val="000066"/>
                </a:solidFill>
                <a:latin typeface="Arial" panose="020B0604020202020204" pitchFamily="34" charset="0"/>
                <a:cs typeface="Arial" panose="020B0604020202020204" pitchFamily="34" charset="0"/>
              </a:rPr>
              <a:t>09 </a:t>
            </a:r>
            <a:r>
              <a:rPr lang="nb-NO" sz="1700" b="1">
                <a:solidFill>
                  <a:srgbClr val="000066"/>
                </a:solidFill>
                <a:latin typeface="Arial" panose="020B0604020202020204" pitchFamily="34" charset="0"/>
                <a:cs typeface="Arial" panose="020B0604020202020204" pitchFamily="34" charset="0"/>
              </a:rPr>
              <a:t>Điều (Điều 80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88</a:t>
            </a:r>
            <a:r>
              <a:rPr lang="nb-NO" sz="1700" b="1">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2057400" y="4023360"/>
            <a:ext cx="6903720" cy="548640"/>
          </a:xfrm>
          <a:prstGeom prst="roundRect">
            <a:avLst>
              <a:gd name="adj" fmla="val 16667"/>
            </a:avLst>
          </a:prstGeom>
          <a:gradFill rotWithShape="1">
            <a:gsLst>
              <a:gs pos="0">
                <a:srgbClr val="CCCCFF"/>
              </a:gs>
              <a:gs pos="100000">
                <a:srgbClr val="CC99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fi-FI" sz="1700" b="1">
                <a:solidFill>
                  <a:srgbClr val="FF0000"/>
                </a:solidFill>
                <a:latin typeface="Arial" panose="020B0604020202020204" pitchFamily="34" charset="0"/>
                <a:cs typeface="Arial" panose="020B0604020202020204" pitchFamily="34" charset="0"/>
              </a:rPr>
              <a:t>TRÁCH NHIỆM CỦA NHÀ TRƯỜNG, GIA ĐÌNH VÀ XÃ HỘI</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a:solidFill>
                  <a:srgbClr val="000066"/>
                </a:solidFill>
                <a:latin typeface="Arial" panose="020B0604020202020204" pitchFamily="34" charset="0"/>
                <a:cs typeface="Arial" panose="020B0604020202020204" pitchFamily="34" charset="0"/>
              </a:rPr>
              <a:t>06 Điều (Điều 89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94</a:t>
            </a:r>
            <a:r>
              <a:rPr lang="nb-NO" sz="1700" b="1">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2057400" y="4709160"/>
            <a:ext cx="690372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1700" b="1">
                <a:solidFill>
                  <a:srgbClr val="FF0000"/>
                </a:solidFill>
                <a:latin typeface="Arial" panose="020B0604020202020204" pitchFamily="34" charset="0"/>
                <a:cs typeface="Arial" panose="020B0604020202020204" pitchFamily="34" charset="0"/>
              </a:rPr>
              <a:t>ĐẦU TƯ VÀ TÀI CHÍNH TRONG GIÁO DỤC</a:t>
            </a:r>
          </a:p>
          <a:p>
            <a:pPr>
              <a:defRPr/>
            </a:pPr>
            <a:r>
              <a:rPr lang="nb-NO" sz="1700" b="1">
                <a:solidFill>
                  <a:srgbClr val="000066"/>
                </a:solidFill>
                <a:latin typeface="Arial" panose="020B0604020202020204" pitchFamily="34" charset="0"/>
                <a:cs typeface="Arial" panose="020B0604020202020204" pitchFamily="34" charset="0"/>
              </a:rPr>
              <a:t>09 Điều (Điều 95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a:t>
            </a:r>
            <a:r>
              <a:rPr lang="nb-NO" sz="1700" b="1">
                <a:solidFill>
                  <a:srgbClr val="000066"/>
                </a:solidFill>
                <a:latin typeface="Arial" panose="020B0604020202020204" pitchFamily="34" charset="0"/>
                <a:cs typeface="Arial" panose="020B0604020202020204" pitchFamily="34" charset="0"/>
              </a:rPr>
              <a:t>Điều 103</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35" name="AutoShape 16"/>
          <p:cNvSpPr>
            <a:spLocks noChangeArrowheads="1"/>
          </p:cNvSpPr>
          <p:nvPr/>
        </p:nvSpPr>
        <p:spPr bwMode="gray">
          <a:xfrm>
            <a:off x="76200" y="4709160"/>
            <a:ext cx="182880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VII</a:t>
            </a:r>
            <a:endParaRPr lang="en-US"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4023360"/>
            <a:ext cx="182880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a:t>
            </a:r>
            <a:endParaRPr lang="en-US" b="1">
              <a:solidFill>
                <a:srgbClr val="000066"/>
              </a:solidFill>
              <a:latin typeface="Arial" panose="020B0604020202020204" pitchFamily="34" charset="0"/>
              <a:cs typeface="Arial" panose="020B0604020202020204" pitchFamily="34" charset="0"/>
            </a:endParaRPr>
          </a:p>
        </p:txBody>
      </p:sp>
      <p:sp>
        <p:nvSpPr>
          <p:cNvPr id="40" name="AutoShape 16"/>
          <p:cNvSpPr>
            <a:spLocks noChangeArrowheads="1"/>
          </p:cNvSpPr>
          <p:nvPr/>
        </p:nvSpPr>
        <p:spPr bwMode="gray">
          <a:xfrm>
            <a:off x="76200" y="3276600"/>
            <a:ext cx="1828800" cy="60960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IV</a:t>
            </a:r>
            <a:br>
              <a:rPr lang="en-US" b="1" smtClean="0">
                <a:solidFill>
                  <a:srgbClr val="000066"/>
                </a:solidFill>
                <a:latin typeface="Arial" panose="020B0604020202020204" pitchFamily="34" charset="0"/>
                <a:cs typeface="Arial" panose="020B0604020202020204" pitchFamily="34" charset="0"/>
              </a:rPr>
            </a:br>
            <a:r>
              <a:rPr lang="vi-VN" b="1" smtClean="0">
                <a:solidFill>
                  <a:srgbClr val="000066"/>
                </a:solidFill>
                <a:latin typeface="Arial" panose="020B0604020202020204" pitchFamily="34" charset="0"/>
                <a:cs typeface="Arial" panose="020B0604020202020204" pitchFamily="34" charset="0"/>
              </a:rPr>
              <a:t>C</a:t>
            </a:r>
            <a:r>
              <a:rPr lang="en-US" b="1" smtClean="0">
                <a:solidFill>
                  <a:srgbClr val="000066"/>
                </a:solidFill>
                <a:latin typeface="Arial" panose="020B0604020202020204" pitchFamily="34" charset="0"/>
                <a:cs typeface="Arial" panose="020B0604020202020204" pitchFamily="34" charset="0"/>
              </a:rPr>
              <a:t>HƯƠNG V</a:t>
            </a:r>
            <a:endParaRPr lang="en-US"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1905000"/>
            <a:ext cx="1828800" cy="54864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a:t>
            </a:r>
            <a:endParaRPr lang="en-US"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1246496"/>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a:t>
            </a:r>
            <a:endParaRPr lang="en-US"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257556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III</a:t>
            </a:r>
            <a:endParaRPr lang="en-US" b="1">
              <a:solidFill>
                <a:srgbClr val="000066"/>
              </a:solidFill>
              <a:latin typeface="Arial" panose="020B0604020202020204" pitchFamily="34" charset="0"/>
              <a:cs typeface="Arial" panose="020B0604020202020204" pitchFamily="34" charset="0"/>
            </a:endParaRPr>
          </a:p>
        </p:txBody>
      </p:sp>
      <p:sp>
        <p:nvSpPr>
          <p:cNvPr id="16" name="AutoShape 6"/>
          <p:cNvSpPr>
            <a:spLocks noChangeArrowheads="1"/>
          </p:cNvSpPr>
          <p:nvPr/>
        </p:nvSpPr>
        <p:spPr bwMode="gray">
          <a:xfrm>
            <a:off x="2057400" y="6080760"/>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smtClean="0">
                <a:solidFill>
                  <a:srgbClr val="FF0000"/>
                </a:solidFill>
                <a:latin typeface="Arial" panose="020B0604020202020204" pitchFamily="34" charset="0"/>
                <a:cs typeface="Arial" panose="020B0604020202020204" pitchFamily="34" charset="0"/>
              </a:rPr>
              <a:t>ĐIỀU KHOẢN THI HÀNH</a:t>
            </a:r>
            <a:r>
              <a:rPr lang="nb-NO" sz="1700" b="1">
                <a:solidFill>
                  <a:srgbClr val="FF0000"/>
                </a:solidFill>
                <a:latin typeface="Arial" panose="020B0604020202020204" pitchFamily="34" charset="0"/>
                <a:cs typeface="Arial" panose="020B0604020202020204" pitchFamily="34" charset="0"/>
              </a:rPr>
              <a:t/>
            </a:r>
            <a:br>
              <a:rPr lang="nb-NO" sz="1700" b="1">
                <a:solidFill>
                  <a:srgbClr val="FF0000"/>
                </a:solidFill>
                <a:latin typeface="Arial" panose="020B0604020202020204" pitchFamily="34" charset="0"/>
                <a:cs typeface="Arial" panose="020B0604020202020204" pitchFamily="34" charset="0"/>
              </a:rPr>
            </a:br>
            <a:r>
              <a:rPr lang="nb-NO" sz="1700" b="1" smtClean="0">
                <a:solidFill>
                  <a:srgbClr val="000066"/>
                </a:solidFill>
                <a:latin typeface="Arial" panose="020B0604020202020204" pitchFamily="34" charset="0"/>
                <a:cs typeface="Arial" panose="020B0604020202020204" pitchFamily="34" charset="0"/>
              </a:rPr>
              <a:t>03 Điều (Điều 113  </a:t>
            </a:r>
            <a:r>
              <a:rPr lang="nb-NO" sz="1700" b="1" smtClean="0">
                <a:solidFill>
                  <a:srgbClr val="000066"/>
                </a:solidFill>
                <a:latin typeface="Arial" panose="020B0604020202020204" pitchFamily="34" charset="0"/>
                <a:cs typeface="Arial" panose="020B0604020202020204" pitchFamily="34" charset="0"/>
                <a:sym typeface="Wingdings" panose="05000000000000000000" pitchFamily="2" charset="2"/>
              </a:rPr>
              <a:t>  Điều 115</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18" name="AutoShape 6"/>
          <p:cNvSpPr>
            <a:spLocks noChangeArrowheads="1"/>
          </p:cNvSpPr>
          <p:nvPr/>
        </p:nvSpPr>
        <p:spPr bwMode="gray">
          <a:xfrm>
            <a:off x="76200" y="6080760"/>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IX</a:t>
            </a:r>
            <a:endParaRPr lang="en-US" b="1">
              <a:solidFill>
                <a:srgbClr val="000066"/>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234950" y="152400"/>
            <a:ext cx="8680450" cy="5334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BỐ CỤC CỦA LUẬT GIÁO DỤC </a:t>
            </a:r>
            <a:r>
              <a:rPr lang="en-US" sz="2500" b="1" smtClean="0">
                <a:solidFill>
                  <a:srgbClr val="FF0000"/>
                </a:solidFill>
                <a:latin typeface="Arial" panose="020B0604020202020204" pitchFamily="34" charset="0"/>
                <a:cs typeface="Arial" panose="020B0604020202020204" pitchFamily="34" charset="0"/>
              </a:rPr>
              <a:t>NĂM 2019</a:t>
            </a:r>
            <a:endParaRPr lang="en-US" sz="2500" b="1">
              <a:solidFill>
                <a:srgbClr val="FF0000"/>
              </a:solidFill>
              <a:latin typeface="Arial" panose="020B0604020202020204" pitchFamily="34" charset="0"/>
              <a:cs typeface="Arial" panose="020B0604020202020204" pitchFamily="34" charset="0"/>
            </a:endParaRPr>
          </a:p>
        </p:txBody>
      </p:sp>
      <p:sp>
        <p:nvSpPr>
          <p:cNvPr id="20" name="Rectangle 3"/>
          <p:cNvSpPr txBox="1">
            <a:spLocks noChangeArrowheads="1"/>
          </p:cNvSpPr>
          <p:nvPr/>
        </p:nvSpPr>
        <p:spPr bwMode="auto">
          <a:xfrm>
            <a:off x="141288" y="609600"/>
            <a:ext cx="8861425" cy="685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200" b="1" kern="0" smtClean="0">
                <a:solidFill>
                  <a:srgbClr val="0000FF"/>
                </a:solidFill>
                <a:latin typeface="Arial" charset="0"/>
              </a:rPr>
              <a:t>Luật gồm </a:t>
            </a:r>
            <a:r>
              <a:rPr lang="en-US" sz="2200" b="1" kern="0" smtClean="0">
                <a:solidFill>
                  <a:srgbClr val="FF0066"/>
                </a:solidFill>
                <a:latin typeface="Arial" charset="0"/>
              </a:rPr>
              <a:t>09 </a:t>
            </a:r>
            <a:r>
              <a:rPr lang="en-US" sz="2200" b="1" kern="0">
                <a:solidFill>
                  <a:srgbClr val="FF0066"/>
                </a:solidFill>
                <a:latin typeface="Arial" charset="0"/>
              </a:rPr>
              <a:t>c</a:t>
            </a:r>
            <a:r>
              <a:rPr lang="en-US" sz="2200" b="1" kern="0" smtClean="0">
                <a:solidFill>
                  <a:srgbClr val="FF0066"/>
                </a:solidFill>
                <a:latin typeface="Arial" charset="0"/>
              </a:rPr>
              <a:t>hương </a:t>
            </a:r>
            <a:r>
              <a:rPr lang="en-US" sz="2200" b="1" kern="0">
                <a:solidFill>
                  <a:srgbClr val="FF0066"/>
                </a:solidFill>
                <a:latin typeface="Arial" charset="0"/>
              </a:rPr>
              <a:t>với </a:t>
            </a:r>
            <a:r>
              <a:rPr lang="en-US" sz="2200" b="1" kern="0" smtClean="0">
                <a:solidFill>
                  <a:srgbClr val="FF0066"/>
                </a:solidFill>
                <a:latin typeface="Arial" charset="0"/>
              </a:rPr>
              <a:t>115 điều</a:t>
            </a:r>
            <a:endParaRPr lang="nb-NO" sz="2200" b="1" kern="0">
              <a:solidFill>
                <a:srgbClr val="0000FF"/>
              </a:solidFill>
              <a:latin typeface="Arial" charset="0"/>
            </a:endParaRPr>
          </a:p>
        </p:txBody>
      </p:sp>
      <p:sp>
        <p:nvSpPr>
          <p:cNvPr id="21" name="AutoShape 16"/>
          <p:cNvSpPr>
            <a:spLocks noChangeArrowheads="1"/>
          </p:cNvSpPr>
          <p:nvPr/>
        </p:nvSpPr>
        <p:spPr bwMode="gray">
          <a:xfrm>
            <a:off x="2057400" y="539496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nb-NO" sz="1700" b="1">
                <a:solidFill>
                  <a:srgbClr val="FF0000"/>
                </a:solidFill>
                <a:latin typeface="Arial" panose="020B0604020202020204" pitchFamily="34" charset="0"/>
                <a:cs typeface="Arial" panose="020B0604020202020204" pitchFamily="34" charset="0"/>
              </a:rPr>
              <a:t>QUẢN LÝ NHÀ NƯỚC VỀ GIÁO DỤC</a:t>
            </a:r>
            <a:br>
              <a:rPr lang="nb-NO" sz="1700" b="1">
                <a:solidFill>
                  <a:srgbClr val="FF0000"/>
                </a:solidFill>
                <a:latin typeface="Arial" panose="020B0604020202020204" pitchFamily="34" charset="0"/>
                <a:cs typeface="Arial" panose="020B0604020202020204" pitchFamily="34" charset="0"/>
              </a:rPr>
            </a:br>
            <a:r>
              <a:rPr lang="nb-NO" sz="1700" b="1">
                <a:solidFill>
                  <a:srgbClr val="000066"/>
                </a:solidFill>
                <a:latin typeface="Arial" panose="020B0604020202020204" pitchFamily="34" charset="0"/>
                <a:cs typeface="Arial" panose="020B0604020202020204" pitchFamily="34" charset="0"/>
              </a:rPr>
              <a:t>09 Điều (Điều 104  </a:t>
            </a:r>
            <a:r>
              <a:rPr lang="nb-NO" sz="1700" b="1">
                <a:solidFill>
                  <a:srgbClr val="000066"/>
                </a:solidFill>
                <a:latin typeface="Arial" panose="020B0604020202020204" pitchFamily="34" charset="0"/>
                <a:cs typeface="Arial" panose="020B0604020202020204" pitchFamily="34" charset="0"/>
                <a:sym typeface="Wingdings" panose="05000000000000000000" pitchFamily="2" charset="2"/>
              </a:rPr>
              <a:t>  Điều 112</a:t>
            </a:r>
            <a:r>
              <a:rPr lang="nb-NO" sz="1700" b="1" smtClean="0">
                <a:solidFill>
                  <a:srgbClr val="000066"/>
                </a:solidFill>
                <a:latin typeface="Arial" panose="020B0604020202020204" pitchFamily="34" charset="0"/>
                <a:cs typeface="Arial" panose="020B0604020202020204" pitchFamily="34" charset="0"/>
              </a:rPr>
              <a:t>)</a:t>
            </a:r>
            <a:endParaRPr lang="en-US" sz="1700" b="1">
              <a:solidFill>
                <a:srgbClr val="000066"/>
              </a:solidFill>
              <a:latin typeface="Arial" panose="020B0604020202020204" pitchFamily="34" charset="0"/>
              <a:cs typeface="Arial" panose="020B0604020202020204" pitchFamily="34" charset="0"/>
            </a:endParaRPr>
          </a:p>
        </p:txBody>
      </p:sp>
      <p:sp>
        <p:nvSpPr>
          <p:cNvPr id="23" name="AutoShape 16"/>
          <p:cNvSpPr>
            <a:spLocks noChangeArrowheads="1"/>
          </p:cNvSpPr>
          <p:nvPr/>
        </p:nvSpPr>
        <p:spPr bwMode="gray">
          <a:xfrm>
            <a:off x="76200" y="539496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CHƯƠNG </a:t>
            </a:r>
            <a:r>
              <a:rPr lang="en-US" b="1" smtClean="0">
                <a:solidFill>
                  <a:srgbClr val="000066"/>
                </a:solidFill>
                <a:latin typeface="Arial" panose="020B0604020202020204" pitchFamily="34" charset="0"/>
                <a:cs typeface="Arial" panose="020B0604020202020204" pitchFamily="34" charset="0"/>
              </a:rPr>
              <a:t>VIII</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358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8643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9 điểm mới cơ bản của Luật Giáo dục (sửa đổi) 2019</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L</a:t>
            </a:r>
            <a:r>
              <a:rPr lang="vi-VN" sz="2000" b="1" kern="0" smtClean="0">
                <a:solidFill>
                  <a:srgbClr val="0000FF"/>
                </a:solidFill>
                <a:latin typeface="Arial" charset="0"/>
              </a:rPr>
              <a:t>àm </a:t>
            </a:r>
            <a:r>
              <a:rPr lang="vi-VN" sz="2000" b="1" kern="0">
                <a:solidFill>
                  <a:srgbClr val="0000FF"/>
                </a:solidFill>
                <a:latin typeface="Arial" charset="0"/>
              </a:rPr>
              <a:t>rõ tính liên thông, phân luồng, </a:t>
            </a:r>
            <a:r>
              <a:rPr lang="vi-VN" sz="2000" b="1" kern="0" smtClean="0">
                <a:solidFill>
                  <a:srgbClr val="0000FF"/>
                </a:solidFill>
                <a:latin typeface="Arial" charset="0"/>
              </a:rPr>
              <a:t>hướng </a:t>
            </a:r>
            <a:r>
              <a:rPr lang="vi-VN" sz="2000" b="1" kern="0">
                <a:solidFill>
                  <a:srgbClr val="0000FF"/>
                </a:solidFill>
                <a:latin typeface="Arial" charset="0"/>
              </a:rPr>
              <a:t>nghiệp trong giáo</a:t>
            </a:r>
            <a:r>
              <a:rPr lang="en-US" sz="2000" b="1" kern="0">
                <a:solidFill>
                  <a:srgbClr val="0000FF"/>
                </a:solidFill>
                <a:latin typeface="Arial" charset="0"/>
              </a:rPr>
              <a:t> dục.</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L</a:t>
            </a:r>
            <a:r>
              <a:rPr lang="vi-VN" sz="2000" b="1" kern="0" smtClean="0">
                <a:solidFill>
                  <a:srgbClr val="0000FF"/>
                </a:solidFill>
                <a:latin typeface="Arial" charset="0"/>
              </a:rPr>
              <a:t>uật </a:t>
            </a:r>
            <a:r>
              <a:rPr lang="vi-VN" sz="2000" b="1" kern="0">
                <a:solidFill>
                  <a:srgbClr val="0000FF"/>
                </a:solidFill>
                <a:latin typeface="Arial" charset="0"/>
              </a:rPr>
              <a:t>hóa chủ trương đổi mới chương trình, </a:t>
            </a:r>
            <a:r>
              <a:rPr lang="en-US" sz="2000" b="1" kern="0" smtClean="0">
                <a:solidFill>
                  <a:srgbClr val="0000FF"/>
                </a:solidFill>
                <a:latin typeface="Arial" charset="0"/>
              </a:rPr>
              <a:t>SGK </a:t>
            </a:r>
            <a:r>
              <a:rPr lang="vi-VN" sz="2000" b="1" kern="0" smtClean="0">
                <a:solidFill>
                  <a:srgbClr val="0000FF"/>
                </a:solidFill>
                <a:latin typeface="Arial" charset="0"/>
              </a:rPr>
              <a:t>giáo </a:t>
            </a:r>
            <a:r>
              <a:rPr lang="vi-VN" sz="2000" b="1" kern="0">
                <a:solidFill>
                  <a:srgbClr val="0000FF"/>
                </a:solidFill>
                <a:latin typeface="Arial" charset="0"/>
              </a:rPr>
              <a:t>dục phổ thông theo Nghị quyết số 29-NQ/TW và </a:t>
            </a:r>
            <a:r>
              <a:rPr lang="vi-VN" sz="2000" b="1" kern="0" smtClean="0">
                <a:solidFill>
                  <a:srgbClr val="0000FF"/>
                </a:solidFill>
                <a:latin typeface="Arial" charset="0"/>
              </a:rPr>
              <a:t>Nghị </a:t>
            </a:r>
            <a:r>
              <a:rPr lang="vi-VN" sz="2000" b="1" kern="0">
                <a:solidFill>
                  <a:srgbClr val="0000FF"/>
                </a:solidFill>
                <a:latin typeface="Arial" charset="0"/>
              </a:rPr>
              <a:t>quyết số 88/2014/QH13</a:t>
            </a:r>
            <a:r>
              <a:rPr lang="en-US" sz="2000" b="1" kern="0">
                <a:solidFill>
                  <a:srgbClr val="0000FF"/>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B</a:t>
            </a:r>
            <a:r>
              <a:rPr lang="vi-VN" sz="2000" b="1" kern="0" smtClean="0">
                <a:solidFill>
                  <a:srgbClr val="0000FF"/>
                </a:solidFill>
                <a:latin typeface="Arial" charset="0"/>
              </a:rPr>
              <a:t>ổ </a:t>
            </a:r>
            <a:r>
              <a:rPr lang="vi-VN" sz="2000" b="1" kern="0">
                <a:solidFill>
                  <a:srgbClr val="0000FF"/>
                </a:solidFill>
                <a:latin typeface="Arial" charset="0"/>
              </a:rPr>
              <a:t>sung loại trường tư thục không vì lợi </a:t>
            </a:r>
            <a:r>
              <a:rPr lang="vi-VN" sz="2000" b="1" kern="0" smtClean="0">
                <a:solidFill>
                  <a:srgbClr val="0000FF"/>
                </a:solidFill>
                <a:latin typeface="Arial" charset="0"/>
              </a:rPr>
              <a:t>nhuận;</a:t>
            </a:r>
            <a:r>
              <a:rPr lang="en-US" sz="2000" b="1" kern="0" smtClean="0">
                <a:solidFill>
                  <a:srgbClr val="0000FF"/>
                </a:solidFill>
                <a:latin typeface="Arial" charset="0"/>
              </a:rPr>
              <a:t> </a:t>
            </a:r>
            <a:r>
              <a:rPr lang="vi-VN" sz="2000" b="1" kern="0" smtClean="0">
                <a:solidFill>
                  <a:srgbClr val="0000FF"/>
                </a:solidFill>
                <a:latin typeface="Arial" charset="0"/>
              </a:rPr>
              <a:t>quy </a:t>
            </a:r>
            <a:r>
              <a:rPr lang="vi-VN" sz="2000" b="1" kern="0">
                <a:solidFill>
                  <a:srgbClr val="0000FF"/>
                </a:solidFill>
                <a:latin typeface="Arial" charset="0"/>
              </a:rPr>
              <a:t>định cụ thể vị trí, chức năng, thành phần hội đồng trường</a:t>
            </a:r>
            <a:r>
              <a:rPr lang="en-US" sz="2000" b="1" kern="0">
                <a:solidFill>
                  <a:srgbClr val="0000FF"/>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FF3399"/>
                </a:solidFill>
                <a:latin typeface="Arial" charset="0"/>
              </a:rPr>
              <a:t>B</a:t>
            </a:r>
            <a:r>
              <a:rPr lang="vi-VN" sz="2000" b="1" kern="0" smtClean="0">
                <a:solidFill>
                  <a:srgbClr val="FF3399"/>
                </a:solidFill>
                <a:latin typeface="Arial" charset="0"/>
              </a:rPr>
              <a:t>ổ </a:t>
            </a:r>
            <a:r>
              <a:rPr lang="vi-VN" sz="2000" b="1" kern="0">
                <a:solidFill>
                  <a:srgbClr val="FF3399"/>
                </a:solidFill>
                <a:latin typeface="Arial" charset="0"/>
              </a:rPr>
              <a:t>sung chính sách phát triển giáo dục mầm non, </a:t>
            </a:r>
            <a:r>
              <a:rPr lang="vi-VN" sz="2000" b="1" kern="0" smtClean="0">
                <a:solidFill>
                  <a:srgbClr val="FF3399"/>
                </a:solidFill>
                <a:latin typeface="Arial" charset="0"/>
              </a:rPr>
              <a:t>giáo </a:t>
            </a:r>
            <a:r>
              <a:rPr lang="vi-VN" sz="2000" b="1" kern="0">
                <a:solidFill>
                  <a:srgbClr val="FF3399"/>
                </a:solidFill>
                <a:latin typeface="Arial" charset="0"/>
              </a:rPr>
              <a:t>dục thường xuyên</a:t>
            </a:r>
            <a:r>
              <a:rPr lang="en-US" sz="2000" b="1" kern="0">
                <a:solidFill>
                  <a:srgbClr val="FF3399"/>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Q</a:t>
            </a:r>
            <a:r>
              <a:rPr lang="vi-VN" sz="2000" b="1" kern="0" smtClean="0">
                <a:solidFill>
                  <a:srgbClr val="0000FF"/>
                </a:solidFill>
                <a:latin typeface="Arial" charset="0"/>
              </a:rPr>
              <a:t>uy </a:t>
            </a:r>
            <a:r>
              <a:rPr lang="vi-VN" sz="2000" b="1" kern="0">
                <a:solidFill>
                  <a:srgbClr val="0000FF"/>
                </a:solidFill>
                <a:latin typeface="Arial" charset="0"/>
              </a:rPr>
              <a:t>định nâng trình độ chuẩn được đào tạo </a:t>
            </a:r>
            <a:r>
              <a:rPr lang="vi-VN" sz="2000" b="1" kern="0" smtClean="0">
                <a:solidFill>
                  <a:srgbClr val="0000FF"/>
                </a:solidFill>
                <a:latin typeface="Arial" charset="0"/>
              </a:rPr>
              <a:t>của</a:t>
            </a:r>
            <a:r>
              <a:rPr lang="en-US" sz="2000" b="1" kern="0" smtClean="0">
                <a:solidFill>
                  <a:srgbClr val="0000FF"/>
                </a:solidFill>
                <a:latin typeface="Arial" charset="0"/>
              </a:rPr>
              <a:t> </a:t>
            </a:r>
            <a:r>
              <a:rPr lang="vi-VN" sz="2000" b="1" kern="0" smtClean="0">
                <a:solidFill>
                  <a:srgbClr val="0000FF"/>
                </a:solidFill>
                <a:latin typeface="Arial" charset="0"/>
              </a:rPr>
              <a:t>giáo </a:t>
            </a:r>
            <a:r>
              <a:rPr lang="vi-VN" sz="2000" b="1" kern="0">
                <a:solidFill>
                  <a:srgbClr val="0000FF"/>
                </a:solidFill>
                <a:latin typeface="Arial" charset="0"/>
              </a:rPr>
              <a:t>viên </a:t>
            </a:r>
            <a:r>
              <a:rPr lang="en-US" sz="2000" b="1" kern="0">
                <a:solidFill>
                  <a:srgbClr val="0000FF"/>
                </a:solidFill>
                <a:latin typeface="Arial" charset="0"/>
              </a:rPr>
              <a:t>MN</a:t>
            </a:r>
            <a:r>
              <a:rPr lang="vi-VN" sz="2000" b="1" kern="0">
                <a:solidFill>
                  <a:srgbClr val="0000FF"/>
                </a:solidFill>
                <a:latin typeface="Arial" charset="0"/>
              </a:rPr>
              <a:t>, </a:t>
            </a:r>
            <a:r>
              <a:rPr lang="en-US" sz="2000" b="1" kern="0">
                <a:solidFill>
                  <a:srgbClr val="0000FF"/>
                </a:solidFill>
                <a:latin typeface="Arial" charset="0"/>
              </a:rPr>
              <a:t>TH</a:t>
            </a:r>
            <a:r>
              <a:rPr lang="vi-VN" sz="2000" b="1" kern="0">
                <a:solidFill>
                  <a:srgbClr val="0000FF"/>
                </a:solidFill>
                <a:latin typeface="Arial" charset="0"/>
              </a:rPr>
              <a:t>, </a:t>
            </a:r>
            <a:r>
              <a:rPr lang="en-US" sz="2000" b="1" kern="0">
                <a:solidFill>
                  <a:srgbClr val="0000FF"/>
                </a:solidFill>
                <a:latin typeface="Arial" charset="0"/>
              </a:rPr>
              <a:t>THCS </a:t>
            </a:r>
            <a:r>
              <a:rPr lang="vi-VN" sz="2000" b="1" kern="0">
                <a:solidFill>
                  <a:srgbClr val="0000FF"/>
                </a:solidFill>
                <a:latin typeface="Arial" charset="0"/>
              </a:rPr>
              <a:t>và giảng viên đại học</a:t>
            </a:r>
            <a:r>
              <a:rPr lang="en-US" sz="2000" b="1" kern="0">
                <a:solidFill>
                  <a:srgbClr val="0000FF"/>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Q</a:t>
            </a:r>
            <a:r>
              <a:rPr lang="vi-VN" sz="2000" b="1" kern="0" smtClean="0">
                <a:solidFill>
                  <a:srgbClr val="0000FF"/>
                </a:solidFill>
                <a:latin typeface="Arial" charset="0"/>
              </a:rPr>
              <a:t>uy </a:t>
            </a:r>
            <a:r>
              <a:rPr lang="vi-VN" sz="2000" b="1" kern="0">
                <a:solidFill>
                  <a:srgbClr val="0000FF"/>
                </a:solidFill>
                <a:latin typeface="Arial" charset="0"/>
              </a:rPr>
              <a:t>định chính sách hỗ trợ tiền đóng học phí </a:t>
            </a:r>
            <a:r>
              <a:rPr lang="vi-VN" sz="2000" b="1" kern="0" smtClean="0">
                <a:solidFill>
                  <a:srgbClr val="0000FF"/>
                </a:solidFill>
                <a:latin typeface="Arial" charset="0"/>
              </a:rPr>
              <a:t>và</a:t>
            </a:r>
            <a:r>
              <a:rPr lang="en-US" sz="2000" b="1" kern="0" smtClean="0">
                <a:solidFill>
                  <a:srgbClr val="0000FF"/>
                </a:solidFill>
                <a:latin typeface="Arial" charset="0"/>
              </a:rPr>
              <a:t> </a:t>
            </a:r>
            <a:r>
              <a:rPr lang="vi-VN" sz="2000" b="1" kern="0" smtClean="0">
                <a:solidFill>
                  <a:srgbClr val="0000FF"/>
                </a:solidFill>
                <a:latin typeface="Arial" charset="0"/>
              </a:rPr>
              <a:t>chi </a:t>
            </a:r>
            <a:r>
              <a:rPr lang="vi-VN" sz="2000" b="1" kern="0">
                <a:solidFill>
                  <a:srgbClr val="0000FF"/>
                </a:solidFill>
                <a:latin typeface="Arial" charset="0"/>
              </a:rPr>
              <a:t>phí sinh hoạt đối với học sinh, sinh viên sư phạm</a:t>
            </a:r>
            <a:r>
              <a:rPr lang="en-US" sz="2000" b="1" kern="0">
                <a:solidFill>
                  <a:srgbClr val="0000FF"/>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Luật </a:t>
            </a:r>
            <a:r>
              <a:rPr lang="vi-VN" sz="2000" b="1" kern="0">
                <a:solidFill>
                  <a:srgbClr val="0000FF"/>
                </a:solidFill>
                <a:latin typeface="Arial" charset="0"/>
              </a:rPr>
              <a:t>bổ sung chính sách về học phí đối </a:t>
            </a:r>
            <a:r>
              <a:rPr lang="vi-VN" sz="2000" b="1" kern="0" smtClean="0">
                <a:solidFill>
                  <a:srgbClr val="0000FF"/>
                </a:solidFill>
                <a:latin typeface="Arial" charset="0"/>
              </a:rPr>
              <a:t>với</a:t>
            </a:r>
            <a:r>
              <a:rPr lang="en-US" sz="2000" b="1" kern="0" smtClean="0">
                <a:solidFill>
                  <a:srgbClr val="0000FF"/>
                </a:solidFill>
                <a:latin typeface="Arial" charset="0"/>
              </a:rPr>
              <a:t> </a:t>
            </a:r>
            <a:r>
              <a:rPr lang="vi-VN" sz="2000" b="1" kern="0" smtClean="0">
                <a:solidFill>
                  <a:srgbClr val="0000FF"/>
                </a:solidFill>
                <a:latin typeface="Arial" charset="0"/>
              </a:rPr>
              <a:t>học </a:t>
            </a:r>
            <a:r>
              <a:rPr lang="vi-VN" sz="2000" b="1" kern="0">
                <a:solidFill>
                  <a:srgbClr val="0000FF"/>
                </a:solidFill>
                <a:latin typeface="Arial" charset="0"/>
              </a:rPr>
              <a:t>sinh diện phổ</a:t>
            </a:r>
            <a:r>
              <a:rPr lang="en-US" sz="2000" b="1" kern="0">
                <a:solidFill>
                  <a:srgbClr val="0000FF"/>
                </a:solidFill>
                <a:latin typeface="Arial" charset="0"/>
              </a:rPr>
              <a:t> </a:t>
            </a:r>
            <a:r>
              <a:rPr lang="vi-VN" sz="2000" b="1" kern="0">
                <a:solidFill>
                  <a:srgbClr val="0000FF"/>
                </a:solidFill>
                <a:latin typeface="Arial" charset="0"/>
              </a:rPr>
              <a:t>cập</a:t>
            </a:r>
            <a:r>
              <a:rPr lang="en-US" sz="2000" b="1" kern="0">
                <a:solidFill>
                  <a:srgbClr val="0000FF"/>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FF3399"/>
                </a:solidFill>
                <a:latin typeface="Arial" charset="0"/>
              </a:rPr>
              <a:t>Q</a:t>
            </a:r>
            <a:r>
              <a:rPr lang="vi-VN" sz="2000" b="1" kern="0" smtClean="0">
                <a:solidFill>
                  <a:srgbClr val="FF3399"/>
                </a:solidFill>
                <a:latin typeface="Arial" charset="0"/>
              </a:rPr>
              <a:t>uy </a:t>
            </a:r>
            <a:r>
              <a:rPr lang="vi-VN" sz="2000" b="1" kern="0">
                <a:solidFill>
                  <a:srgbClr val="FF3399"/>
                </a:solidFill>
                <a:latin typeface="Arial" charset="0"/>
              </a:rPr>
              <a:t>định về nhà đầu tư trong lĩnh vực giáo dục</a:t>
            </a:r>
            <a:r>
              <a:rPr lang="en-US" sz="2000" b="1" kern="0">
                <a:solidFill>
                  <a:srgbClr val="FF3399"/>
                </a:solidFill>
                <a:latin typeface="Arial" charset="0"/>
              </a:rPr>
              <a:t>.</a:t>
            </a:r>
          </a:p>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Q</a:t>
            </a:r>
            <a:r>
              <a:rPr lang="vi-VN" sz="2000" b="1" kern="0" smtClean="0">
                <a:solidFill>
                  <a:srgbClr val="0000FF"/>
                </a:solidFill>
                <a:latin typeface="Arial" charset="0"/>
              </a:rPr>
              <a:t>uy </a:t>
            </a:r>
            <a:r>
              <a:rPr lang="vi-VN" sz="2000" b="1" kern="0">
                <a:solidFill>
                  <a:srgbClr val="0000FF"/>
                </a:solidFill>
                <a:latin typeface="Arial" charset="0"/>
              </a:rPr>
              <a:t>định về đầu tư và tài chính cho giáo dục</a:t>
            </a:r>
            <a:r>
              <a:rPr lang="en-US" sz="2000" b="1" ker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356951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260038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vi-VN" sz="2400" b="1">
                <a:solidFill>
                  <a:srgbClr val="008000"/>
                </a:solidFill>
                <a:latin typeface="Arial" panose="020B0604020202020204" pitchFamily="34" charset="0"/>
                <a:cs typeface="Arial" panose="020B0604020202020204" pitchFamily="34" charset="0"/>
              </a:rPr>
              <a:t>nhất, </a:t>
            </a:r>
            <a:r>
              <a:rPr lang="vi-VN" sz="2400" b="1">
                <a:solidFill>
                  <a:srgbClr val="FF0000"/>
                </a:solidFill>
                <a:latin typeface="Arial" panose="020B0604020202020204" pitchFamily="34" charset="0"/>
                <a:cs typeface="Arial" panose="020B0604020202020204" pitchFamily="34" charset="0"/>
              </a:rPr>
              <a:t>làm rõ tính liên thông, phân luồng,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hướng </a:t>
            </a:r>
            <a:r>
              <a:rPr lang="vi-VN" sz="2400" b="1">
                <a:solidFill>
                  <a:srgbClr val="FF0000"/>
                </a:solidFill>
                <a:latin typeface="Arial" panose="020B0604020202020204" pitchFamily="34" charset="0"/>
                <a:cs typeface="Arial" panose="020B0604020202020204" pitchFamily="34" charset="0"/>
              </a:rPr>
              <a:t>nghiệp trong </a:t>
            </a:r>
            <a:r>
              <a:rPr lang="vi-VN" sz="2400" b="1" smtClean="0">
                <a:solidFill>
                  <a:srgbClr val="FF0000"/>
                </a:solidFill>
                <a:latin typeface="Arial" panose="020B0604020202020204" pitchFamily="34" charset="0"/>
                <a:cs typeface="Arial" panose="020B0604020202020204" pitchFamily="34" charset="0"/>
              </a:rPr>
              <a:t>giáo</a:t>
            </a:r>
            <a:r>
              <a:rPr lang="en-US" sz="2400" b="1" smtClean="0">
                <a:solidFill>
                  <a:srgbClr val="FF0000"/>
                </a:solidFill>
                <a:latin typeface="Arial" panose="020B0604020202020204" pitchFamily="34" charset="0"/>
                <a:cs typeface="Arial" panose="020B0604020202020204" pitchFamily="34" charset="0"/>
              </a:rPr>
              <a:t>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 Hướng nghiệp và phân luồng trong giáo dục</a:t>
            </a:r>
            <a:endParaRPr lang="en-US" sz="20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Hướng </a:t>
            </a:r>
            <a:r>
              <a:rPr lang="vi-VN" sz="2000" b="1" kern="0">
                <a:solidFill>
                  <a:srgbClr val="FF3399"/>
                </a:solidFill>
                <a:latin typeface="Arial" charset="0"/>
              </a:rPr>
              <a:t>nghiệp </a:t>
            </a:r>
            <a:r>
              <a:rPr lang="vi-VN" sz="2000" b="1" kern="0">
                <a:solidFill>
                  <a:srgbClr val="0000FF"/>
                </a:solidFill>
                <a:latin typeface="Arial" charset="0"/>
              </a:rPr>
              <a:t>trong giáo dục là hệ thống các biện pháp tiến hành trong và ngoài cơ sở giáo dục để </a:t>
            </a:r>
            <a:r>
              <a:rPr lang="vi-VN" sz="2000" b="1" kern="0">
                <a:solidFill>
                  <a:srgbClr val="008000"/>
                </a:solidFill>
                <a:latin typeface="Arial" charset="0"/>
              </a:rPr>
              <a:t>giúp học sinh có kiến thức về nghề nghiệp, khả năng lựa chọn nghề nghiệp trên cơ sở kết hợp nguyện vọng, sở trường của cá nhân với nhu cầu sử dụng lao động của xã </a:t>
            </a:r>
            <a:r>
              <a:rPr lang="vi-VN" sz="2000" b="1" kern="0" smtClean="0">
                <a:solidFill>
                  <a:srgbClr val="008000"/>
                </a:solidFill>
                <a:latin typeface="Arial" charset="0"/>
              </a:rPr>
              <a:t>hội.</a:t>
            </a:r>
            <a:endParaRPr lang="en-US" sz="2000" b="1" kern="0" smtClean="0">
              <a:solidFill>
                <a:srgbClr val="008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Phân </a:t>
            </a:r>
            <a:r>
              <a:rPr lang="vi-VN" sz="2000" b="1" kern="0">
                <a:solidFill>
                  <a:srgbClr val="FF3399"/>
                </a:solidFill>
                <a:latin typeface="Arial" charset="0"/>
              </a:rPr>
              <a:t>luồng </a:t>
            </a:r>
            <a:r>
              <a:rPr lang="vi-VN" sz="2000" b="1" kern="0">
                <a:solidFill>
                  <a:srgbClr val="0000FF"/>
                </a:solidFill>
                <a:latin typeface="Arial" charset="0"/>
              </a:rPr>
              <a:t>trong giáo dục là biện pháp tổ chức hoạt động giáo dục trên cơ sở thực hiện hướng nghiệp trong giáo dục, tạo điều kiện để </a:t>
            </a:r>
            <a:r>
              <a:rPr lang="en-US" sz="2000" b="1" kern="0" smtClean="0">
                <a:solidFill>
                  <a:srgbClr val="0000FF"/>
                </a:solidFill>
                <a:latin typeface="Arial" charset="0"/>
              </a:rPr>
              <a:t>HS </a:t>
            </a:r>
            <a:r>
              <a:rPr lang="vi-VN" sz="2000" b="1" kern="0" smtClean="0">
                <a:solidFill>
                  <a:srgbClr val="0000FF"/>
                </a:solidFill>
                <a:latin typeface="Arial" charset="0"/>
              </a:rPr>
              <a:t>tốt nghiệp </a:t>
            </a:r>
            <a:r>
              <a:rPr lang="en-US" sz="2000" b="1" kern="0" smtClean="0">
                <a:solidFill>
                  <a:srgbClr val="0000FF"/>
                </a:solidFill>
                <a:latin typeface="Arial" charset="0"/>
              </a:rPr>
              <a:t>THCS</a:t>
            </a:r>
            <a:r>
              <a:rPr lang="vi-VN" sz="2000" b="1" kern="0" smtClean="0">
                <a:solidFill>
                  <a:srgbClr val="0000FF"/>
                </a:solidFill>
                <a:latin typeface="Arial" charset="0"/>
              </a:rPr>
              <a:t>, </a:t>
            </a:r>
            <a:r>
              <a:rPr lang="en-US" sz="2000" b="1" kern="0" smtClean="0">
                <a:solidFill>
                  <a:srgbClr val="0000FF"/>
                </a:solidFill>
                <a:latin typeface="Arial" charset="0"/>
              </a:rPr>
              <a:t>THPT </a:t>
            </a:r>
            <a:r>
              <a:rPr lang="vi-VN" sz="2000" b="1" kern="0" smtClean="0">
                <a:solidFill>
                  <a:srgbClr val="0000FF"/>
                </a:solidFill>
                <a:latin typeface="Arial" charset="0"/>
              </a:rPr>
              <a:t>tiếp </a:t>
            </a:r>
            <a:r>
              <a:rPr lang="vi-VN" sz="2000" b="1" kern="0">
                <a:solidFill>
                  <a:srgbClr val="0000FF"/>
                </a:solidFill>
                <a:latin typeface="Arial" charset="0"/>
              </a:rPr>
              <a:t>tục học ở cấp học, trình độ cao hơn hoặc theo học </a:t>
            </a:r>
            <a:r>
              <a:rPr lang="en-US" sz="2000" b="1" kern="0" smtClean="0">
                <a:solidFill>
                  <a:srgbClr val="0000FF"/>
                </a:solidFill>
                <a:latin typeface="Arial" charset="0"/>
              </a:rPr>
              <a:t>GDNN </a:t>
            </a:r>
            <a:r>
              <a:rPr lang="vi-VN" sz="2000" b="1" kern="0" smtClean="0">
                <a:solidFill>
                  <a:srgbClr val="0000FF"/>
                </a:solidFill>
                <a:latin typeface="Arial" charset="0"/>
              </a:rPr>
              <a:t>hoặc </a:t>
            </a:r>
            <a:r>
              <a:rPr lang="vi-VN" sz="2000" b="1" kern="0">
                <a:solidFill>
                  <a:srgbClr val="0000FF"/>
                </a:solidFill>
                <a:latin typeface="Arial" charset="0"/>
              </a:rPr>
              <a:t>tham gia lao động phù hợp với năng lực, điều kiện cụ thể của cá nhân và nhu cầu xã hội, góp phần điều tiết cơ cấu ngành nghề của lực lượng lao động phù hợp với yêu cầu phát triển của đất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C</a:t>
            </a:r>
            <a:r>
              <a:rPr lang="vi-VN" sz="2000" b="1" kern="0" smtClean="0">
                <a:solidFill>
                  <a:srgbClr val="FF3399"/>
                </a:solidFill>
                <a:latin typeface="Arial" charset="0"/>
              </a:rPr>
              <a:t>hính </a:t>
            </a:r>
            <a:r>
              <a:rPr lang="vi-VN" sz="2000" b="1" kern="0">
                <a:solidFill>
                  <a:srgbClr val="FF3399"/>
                </a:solidFill>
                <a:latin typeface="Arial" charset="0"/>
              </a:rPr>
              <a:t>phủ quy định chi tiết </a:t>
            </a:r>
            <a:r>
              <a:rPr lang="vi-VN" sz="2000" b="1" kern="0">
                <a:solidFill>
                  <a:srgbClr val="0000FF"/>
                </a:solidFill>
                <a:latin typeface="Arial" charset="0"/>
              </a:rPr>
              <a:t>hướng nghiệp và phân luồng trong </a:t>
            </a:r>
            <a:r>
              <a:rPr lang="en-US" sz="2000" b="1" kern="0" smtClean="0">
                <a:solidFill>
                  <a:srgbClr val="0000FF"/>
                </a:solidFill>
                <a:latin typeface="Arial" charset="0"/>
              </a:rPr>
              <a:t>GD </a:t>
            </a:r>
            <a:r>
              <a:rPr lang="vi-VN" sz="2000" b="1" kern="0" smtClean="0">
                <a:solidFill>
                  <a:srgbClr val="0000FF"/>
                </a:solidFill>
                <a:latin typeface="Arial" charset="0"/>
              </a:rPr>
              <a:t>theo </a:t>
            </a:r>
            <a:r>
              <a:rPr lang="vi-VN" sz="2000" b="1" kern="0">
                <a:solidFill>
                  <a:srgbClr val="0000FF"/>
                </a:solidFill>
                <a:latin typeface="Arial" charset="0"/>
              </a:rPr>
              <a:t>từng giai đoạn phù hợp với nhu cầu phát triển </a:t>
            </a:r>
            <a:r>
              <a:rPr lang="en-US" sz="2000" b="1" kern="0" smtClean="0">
                <a:solidFill>
                  <a:srgbClr val="0000FF"/>
                </a:solidFill>
                <a:latin typeface="Arial" charset="0"/>
              </a:rPr>
              <a:t>KT-XH</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95516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NGUỒN </a:t>
            </a:r>
            <a:r>
              <a:rPr lang="en-US" sz="3600" b="1">
                <a:solidFill>
                  <a:srgbClr val="FF0066"/>
                </a:solidFill>
                <a:latin typeface="Arial" panose="020B0604020202020204" pitchFamily="34" charset="0"/>
                <a:cs typeface="Arial" panose="020B0604020202020204" pitchFamily="34" charset="0"/>
              </a:rPr>
              <a:t>GỐC, Ý NGHĨA </a:t>
            </a:r>
            <a:br>
              <a:rPr lang="en-US" sz="3600" b="1">
                <a:solidFill>
                  <a:srgbClr val="FF0066"/>
                </a:solidFill>
                <a:latin typeface="Arial" panose="020B0604020202020204" pitchFamily="34" charset="0"/>
                <a:cs typeface="Arial" panose="020B0604020202020204" pitchFamily="34" charset="0"/>
              </a:rPr>
            </a:br>
            <a:r>
              <a:rPr lang="en-US" sz="3600" b="1">
                <a:solidFill>
                  <a:srgbClr val="FF0066"/>
                </a:solidFill>
                <a:latin typeface="Arial" panose="020B0604020202020204" pitchFamily="34" charset="0"/>
                <a:cs typeface="Arial" panose="020B0604020202020204" pitchFamily="34" charset="0"/>
              </a:rPr>
              <a:t>CỦA NGÀY PHÁP LUẬT VIỆT NAM</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7028947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vi-VN" sz="2400" b="1">
                <a:solidFill>
                  <a:srgbClr val="008000"/>
                </a:solidFill>
                <a:latin typeface="Arial" panose="020B0604020202020204" pitchFamily="34" charset="0"/>
                <a:cs typeface="Arial" panose="020B0604020202020204" pitchFamily="34" charset="0"/>
              </a:rPr>
              <a:t>nhất, </a:t>
            </a:r>
            <a:r>
              <a:rPr lang="vi-VN" sz="2400" b="1">
                <a:solidFill>
                  <a:srgbClr val="FF0000"/>
                </a:solidFill>
                <a:latin typeface="Arial" panose="020B0604020202020204" pitchFamily="34" charset="0"/>
                <a:cs typeface="Arial" panose="020B0604020202020204" pitchFamily="34" charset="0"/>
              </a:rPr>
              <a:t>làm rõ tính liên thông, phân luồng,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hướng </a:t>
            </a:r>
            <a:r>
              <a:rPr lang="vi-VN" sz="2400" b="1">
                <a:solidFill>
                  <a:srgbClr val="FF0000"/>
                </a:solidFill>
                <a:latin typeface="Arial" panose="020B0604020202020204" pitchFamily="34" charset="0"/>
                <a:cs typeface="Arial" panose="020B0604020202020204" pitchFamily="34" charset="0"/>
              </a:rPr>
              <a:t>nghiệp trong </a:t>
            </a:r>
            <a:r>
              <a:rPr lang="vi-VN" sz="2400" b="1" smtClean="0">
                <a:solidFill>
                  <a:srgbClr val="FF0000"/>
                </a:solidFill>
                <a:latin typeface="Arial" panose="020B0604020202020204" pitchFamily="34" charset="0"/>
                <a:cs typeface="Arial" panose="020B0604020202020204" pitchFamily="34" charset="0"/>
              </a:rPr>
              <a:t>giáo</a:t>
            </a:r>
            <a:r>
              <a:rPr lang="en-US" sz="2400" b="1" smtClean="0">
                <a:solidFill>
                  <a:srgbClr val="FF0000"/>
                </a:solidFill>
                <a:latin typeface="Arial" panose="020B0604020202020204" pitchFamily="34" charset="0"/>
                <a:cs typeface="Arial" panose="020B0604020202020204" pitchFamily="34" charset="0"/>
              </a:rPr>
              <a:t>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10. Liên thông trong giáo dục </a:t>
            </a:r>
            <a:endParaRPr lang="en-US" sz="20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Liên </a:t>
            </a:r>
            <a:r>
              <a:rPr lang="vi-VN" sz="2000" b="1" kern="0">
                <a:solidFill>
                  <a:srgbClr val="FF3399"/>
                </a:solidFill>
                <a:latin typeface="Arial" charset="0"/>
              </a:rPr>
              <a:t>thông </a:t>
            </a:r>
            <a:r>
              <a:rPr lang="vi-VN" sz="2000" b="1" kern="0">
                <a:solidFill>
                  <a:srgbClr val="0000FF"/>
                </a:solidFill>
                <a:latin typeface="Arial" charset="0"/>
              </a:rPr>
              <a:t>trong giáo dục là việc sử dụng kết quả học tập đã có để học tiếp ở các cấp học, trình độ khác cùng ngành, nghề đào tạo hoặc khi chuyển sang ngành, nghề đào tạo, hình thức giáo dục và trình độ đào tạo khác phù hợp với yêu cầu nội dung tương ứng, bảo đảm </a:t>
            </a:r>
            <a:r>
              <a:rPr lang="nl-NL" sz="2000" b="1" kern="0">
                <a:solidFill>
                  <a:srgbClr val="0000FF"/>
                </a:solidFill>
                <a:latin typeface="Arial" charset="0"/>
              </a:rPr>
              <a:t>liên thông giữa các cấp học, trình độ đào tạo trong giáo dục phổ thông, giáo dục nghề nghiệp và giáo dục đại học</a:t>
            </a:r>
            <a:r>
              <a:rPr lang="nl-NL" sz="2000" b="1" kern="0" smtClean="0">
                <a:solidFill>
                  <a:srgbClr val="0000FF"/>
                </a:solidFill>
                <a:latin typeface="Arial" charset="0"/>
              </a:rPr>
              <a:t>.</a:t>
            </a: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Việc </a:t>
            </a:r>
            <a:r>
              <a:rPr lang="vi-VN" sz="2000" b="1" kern="0">
                <a:solidFill>
                  <a:srgbClr val="FF3399"/>
                </a:solidFill>
                <a:latin typeface="Arial" charset="0"/>
              </a:rPr>
              <a:t>liên thông </a:t>
            </a:r>
            <a:r>
              <a:rPr lang="vi-VN" sz="2000" b="1" kern="0">
                <a:solidFill>
                  <a:srgbClr val="0000FF"/>
                </a:solidFill>
                <a:latin typeface="Arial" charset="0"/>
              </a:rPr>
              <a:t>trong giáo dục phải đáp ứng các điều kiện bảo đảm chất lượng. Chương trình giáo dục được thiết kế theo hướng kế thừa, tích hợp kiến thức và kỹ năng dựa trên chuẩn đầu ra của từng bậc trình độ đào tạo trong Khung trình độ quốc gia Việt Nam. </a:t>
            </a:r>
            <a:r>
              <a:rPr lang="vi-VN" sz="2000" b="1" kern="0">
                <a:solidFill>
                  <a:srgbClr val="008000"/>
                </a:solidFill>
                <a:latin typeface="Arial" charset="0"/>
              </a:rPr>
              <a:t>Người học không phải học lại kiến thức và kỹ năng đã tích lũy ở các chương trình giáo dục trước đó. </a:t>
            </a:r>
            <a:endParaRPr lang="en-US" sz="2000" b="1" kern="0" smtClean="0">
              <a:solidFill>
                <a:srgbClr val="008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3399"/>
                </a:solidFill>
                <a:latin typeface="Arial" charset="0"/>
              </a:rPr>
              <a:t>Chính </a:t>
            </a:r>
            <a:r>
              <a:rPr lang="vi-VN" sz="2000" b="1" kern="0">
                <a:solidFill>
                  <a:srgbClr val="FF3399"/>
                </a:solidFill>
                <a:latin typeface="Arial" charset="0"/>
              </a:rPr>
              <a:t>phủ quy định chi tiết </a:t>
            </a:r>
            <a:r>
              <a:rPr lang="vi-VN" sz="2000" b="1" kern="0">
                <a:solidFill>
                  <a:srgbClr val="0000FF"/>
                </a:solidFill>
                <a:latin typeface="Arial" charset="0"/>
              </a:rPr>
              <a:t>về liên thông giữa các cấp học, trình độ đào tạo trong hệ thống giáo dục quốc dân.</a:t>
            </a:r>
            <a:endParaRPr lang="en-US" sz="20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nb-NO" sz="2000" b="1" kern="0">
              <a:solidFill>
                <a:srgbClr val="0000FF"/>
              </a:solidFill>
              <a:latin typeface="Arial" charset="0"/>
            </a:endParaRPr>
          </a:p>
        </p:txBody>
      </p:sp>
    </p:spTree>
    <p:extLst>
      <p:ext uri="{BB962C8B-B14F-4D97-AF65-F5344CB8AC3E}">
        <p14:creationId xmlns:p14="http://schemas.microsoft.com/office/powerpoint/2010/main" val="3370815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3752032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nl-NL" sz="2000" b="1" kern="0" smtClean="0">
                <a:solidFill>
                  <a:srgbClr val="FF0000"/>
                </a:solidFill>
                <a:latin typeface="Arial" charset="0"/>
              </a:rPr>
              <a:t>Điều </a:t>
            </a:r>
            <a:r>
              <a:rPr lang="nl-NL" sz="2000" b="1" kern="0">
                <a:solidFill>
                  <a:srgbClr val="FF0000"/>
                </a:solidFill>
                <a:latin typeface="Arial" charset="0"/>
              </a:rPr>
              <a:t>31. Chương trình giáo dục phổ thông</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Chương </a:t>
            </a:r>
            <a:r>
              <a:rPr lang="nl-NL" sz="2000" b="1" kern="0">
                <a:solidFill>
                  <a:srgbClr val="0000FF"/>
                </a:solidFill>
                <a:latin typeface="Arial" charset="0"/>
              </a:rPr>
              <a:t>trình </a:t>
            </a:r>
            <a:r>
              <a:rPr lang="nl-NL" sz="2000" b="1" kern="0" smtClean="0">
                <a:solidFill>
                  <a:srgbClr val="0000FF"/>
                </a:solidFill>
                <a:latin typeface="Arial" charset="0"/>
              </a:rPr>
              <a:t>GDPT phải </a:t>
            </a:r>
            <a:r>
              <a:rPr lang="nl-NL" sz="2000" b="1" kern="0">
                <a:solidFill>
                  <a:srgbClr val="0000FF"/>
                </a:solidFill>
                <a:latin typeface="Arial" charset="0"/>
              </a:rPr>
              <a:t>bảo đảm các yêu cầu sau </a:t>
            </a:r>
            <a:r>
              <a:rPr lang="nl-NL" sz="2000" b="1" kern="0" smtClean="0">
                <a:solidFill>
                  <a:srgbClr val="0000FF"/>
                </a:solidFill>
                <a:latin typeface="Arial" charset="0"/>
              </a:rPr>
              <a:t>đây:</a:t>
            </a: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Thể </a:t>
            </a:r>
            <a:r>
              <a:rPr lang="nl-NL" sz="2000" b="1" kern="0">
                <a:solidFill>
                  <a:srgbClr val="0000FF"/>
                </a:solidFill>
                <a:latin typeface="Arial" charset="0"/>
              </a:rPr>
              <a:t>hiện mục tiêu giáo dục phổ thông; </a:t>
            </a:r>
            <a:endParaRPr lang="nl-NL"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Quy </a:t>
            </a:r>
            <a:r>
              <a:rPr lang="nl-NL" sz="2000" b="1" kern="0">
                <a:solidFill>
                  <a:srgbClr val="0000FF"/>
                </a:solidFill>
                <a:latin typeface="Arial" charset="0"/>
              </a:rPr>
              <a:t>định yêu cầu về phẩm chất và năng lực của học sinh cần đạt được sau mỗi cấp học, nội dung giáo dục bắt buộc đối với tất cả học sinh trong cả nước; </a:t>
            </a:r>
            <a:endParaRPr lang="nl-NL"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00FF"/>
                </a:solidFill>
                <a:latin typeface="Arial" charset="0"/>
              </a:rPr>
              <a:t>Quy </a:t>
            </a:r>
            <a:r>
              <a:rPr lang="nl-NL" sz="2000" b="1" kern="0">
                <a:solidFill>
                  <a:srgbClr val="0000FF"/>
                </a:solidFill>
                <a:latin typeface="Arial" charset="0"/>
              </a:rPr>
              <a:t>định phương pháp, hình thức tổ chức hoạt động giáo dục và đánh giá kết quả giáo dục đối với các môn học ở mỗi lớp, mỗi cấp học của giáo dục phổ </a:t>
            </a:r>
            <a:r>
              <a:rPr lang="nl-NL" sz="2000" b="1" kern="0" smtClean="0">
                <a:solidFill>
                  <a:srgbClr val="0000FF"/>
                </a:solidFill>
                <a:latin typeface="Arial" charset="0"/>
              </a:rPr>
              <a:t>thông;</a:t>
            </a:r>
          </a:p>
          <a:p>
            <a:pPr marL="565150" indent="-457200" algn="just" eaLnBrk="1" hangingPunct="1">
              <a:lnSpc>
                <a:spcPct val="110000"/>
              </a:lnSpc>
              <a:spcBef>
                <a:spcPts val="800"/>
              </a:spcBef>
              <a:spcAft>
                <a:spcPts val="0"/>
              </a:spcAft>
              <a:buClr>
                <a:srgbClr val="FF0000"/>
              </a:buClr>
              <a:buFont typeface="+mj-lt"/>
              <a:buAutoNum type="alphaLcParenR"/>
              <a:defRPr/>
            </a:pPr>
            <a:r>
              <a:rPr lang="nl-NL" sz="2000" b="1" kern="0" smtClean="0">
                <a:solidFill>
                  <a:srgbClr val="008000"/>
                </a:solidFill>
                <a:latin typeface="Arial" charset="0"/>
              </a:rPr>
              <a:t>Thống </a:t>
            </a:r>
            <a:r>
              <a:rPr lang="nl-NL" sz="2000" b="1" kern="0">
                <a:solidFill>
                  <a:srgbClr val="008000"/>
                </a:solidFill>
                <a:latin typeface="Arial" charset="0"/>
              </a:rPr>
              <a:t>nhất trong cả nước và được tổ chức thực hiện linh hoạt, phù hợp với điều kiện cụ thể của địa phương và cơ sở giáo dục phổ thông; </a:t>
            </a:r>
            <a:endParaRPr lang="nl-NL" sz="2000" b="1" kern="0" smtClean="0">
              <a:solidFill>
                <a:srgbClr val="008000"/>
              </a:solidFill>
              <a:latin typeface="Arial" charset="0"/>
            </a:endParaRPr>
          </a:p>
          <a:p>
            <a:pPr marL="565150" indent="-450850" algn="just" eaLnBrk="1" hangingPunct="1">
              <a:lnSpc>
                <a:spcPct val="110000"/>
              </a:lnSpc>
              <a:spcBef>
                <a:spcPts val="800"/>
              </a:spcBef>
              <a:spcAft>
                <a:spcPts val="0"/>
              </a:spcAft>
              <a:buClr>
                <a:srgbClr val="FF0000"/>
              </a:buClr>
              <a:buNone/>
              <a:defRPr/>
            </a:pPr>
            <a:r>
              <a:rPr lang="nl-NL" sz="2000" b="1" kern="0" smtClean="0">
                <a:solidFill>
                  <a:srgbClr val="FF0000"/>
                </a:solidFill>
                <a:latin typeface="Arial" charset="0"/>
              </a:rPr>
              <a:t>đ)</a:t>
            </a:r>
            <a:r>
              <a:rPr lang="nl-NL" sz="2000" b="1" kern="0" smtClean="0">
                <a:solidFill>
                  <a:srgbClr val="0000FF"/>
                </a:solidFill>
                <a:latin typeface="Arial" charset="0"/>
              </a:rPr>
              <a:t>  Được </a:t>
            </a:r>
            <a:r>
              <a:rPr lang="nl-NL" sz="2000" b="1" kern="0">
                <a:solidFill>
                  <a:srgbClr val="0000FF"/>
                </a:solidFill>
                <a:latin typeface="Arial" charset="0"/>
              </a:rPr>
              <a:t>lấy ý kiến rộng rãi các tổ chức, cá nhân và </a:t>
            </a:r>
            <a:r>
              <a:rPr lang="nl-NL" sz="2000" b="1" kern="0">
                <a:solidFill>
                  <a:srgbClr val="FF3399"/>
                </a:solidFill>
                <a:latin typeface="Arial" charset="0"/>
              </a:rPr>
              <a:t>thực nghiệm trước khi ban hành</a:t>
            </a:r>
            <a:r>
              <a:rPr lang="nl-NL" sz="2000" b="1" kern="0">
                <a:solidFill>
                  <a:srgbClr val="0000FF"/>
                </a:solidFill>
                <a:latin typeface="Arial" charset="0"/>
              </a:rPr>
              <a:t>; được công bố công khai sau khi ban hành. </a:t>
            </a:r>
            <a:endParaRPr lang="en-US" sz="20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nb-NO" sz="2000" b="1" kern="0">
              <a:solidFill>
                <a:srgbClr val="0000FF"/>
              </a:solidFill>
              <a:latin typeface="Arial" charset="0"/>
            </a:endParaRPr>
          </a:p>
        </p:txBody>
      </p:sp>
    </p:spTree>
    <p:extLst>
      <p:ext uri="{BB962C8B-B14F-4D97-AF65-F5344CB8AC3E}">
        <p14:creationId xmlns:p14="http://schemas.microsoft.com/office/powerpoint/2010/main" val="560725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32. Sách giáo khoa giáo dục phổ thông</a:t>
            </a:r>
          </a:p>
          <a:p>
            <a:pPr marL="565150"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0000FF"/>
                </a:solidFill>
                <a:latin typeface="Arial" charset="0"/>
              </a:rPr>
              <a:t>SGK </a:t>
            </a:r>
            <a:r>
              <a:rPr lang="nl-NL" sz="1900" b="1" kern="0">
                <a:solidFill>
                  <a:srgbClr val="0000FF"/>
                </a:solidFill>
                <a:latin typeface="Arial" charset="0"/>
              </a:rPr>
              <a:t>giáo dục phổ thông được quy định như </a:t>
            </a:r>
            <a:r>
              <a:rPr lang="nl-NL" sz="1900" b="1" kern="0" smtClean="0">
                <a:solidFill>
                  <a:srgbClr val="0000FF"/>
                </a:solidFill>
                <a:latin typeface="Arial" charset="0"/>
              </a:rPr>
              <a:t>sau:</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00FF"/>
                </a:solidFill>
                <a:latin typeface="Arial" charset="0"/>
              </a:rPr>
              <a:t>SGK triển </a:t>
            </a:r>
            <a:r>
              <a:rPr lang="nl-NL" sz="1900" b="1" kern="0">
                <a:solidFill>
                  <a:srgbClr val="0000FF"/>
                </a:solidFill>
                <a:latin typeface="Arial" charset="0"/>
              </a:rPr>
              <a:t>khai chương trình </a:t>
            </a:r>
            <a:r>
              <a:rPr lang="nl-NL" sz="1900" b="1" kern="0" smtClean="0">
                <a:solidFill>
                  <a:srgbClr val="0000FF"/>
                </a:solidFill>
                <a:latin typeface="Arial" charset="0"/>
              </a:rPr>
              <a:t>GDPT, </a:t>
            </a:r>
            <a:r>
              <a:rPr lang="nl-NL" sz="1900" b="1" kern="0">
                <a:solidFill>
                  <a:srgbClr val="0000FF"/>
                </a:solidFill>
                <a:latin typeface="Arial" charset="0"/>
              </a:rPr>
              <a:t>cụ thể hóa yêu cầu của chương trình </a:t>
            </a:r>
            <a:r>
              <a:rPr lang="nl-NL" sz="1900" b="1" kern="0" smtClean="0">
                <a:solidFill>
                  <a:srgbClr val="0000FF"/>
                </a:solidFill>
                <a:latin typeface="Arial" charset="0"/>
              </a:rPr>
              <a:t>GDPT về </a:t>
            </a:r>
            <a:r>
              <a:rPr lang="nl-NL" sz="1900" b="1" kern="0">
                <a:solidFill>
                  <a:srgbClr val="0000FF"/>
                </a:solidFill>
                <a:latin typeface="Arial" charset="0"/>
              </a:rPr>
              <a:t>mục tiêu, nội dung giáo dục, yêu cầu về phẩm chất và năng lực của học sinh; định hướng về phương pháp giảng dạy và cách thức kiểm tra, đánh giá chất lượng giáo dục; nội dung và hình thức </a:t>
            </a:r>
            <a:r>
              <a:rPr lang="nl-NL" sz="1900" b="1" kern="0" smtClean="0">
                <a:solidFill>
                  <a:srgbClr val="0000FF"/>
                </a:solidFill>
                <a:latin typeface="Arial" charset="0"/>
              </a:rPr>
              <a:t>SGK không </a:t>
            </a:r>
            <a:r>
              <a:rPr lang="nl-NL" sz="1900" b="1" kern="0">
                <a:solidFill>
                  <a:srgbClr val="0000FF"/>
                </a:solidFill>
                <a:latin typeface="Arial" charset="0"/>
              </a:rPr>
              <a:t>mang định kiến dân tộc, tôn giáo, nghề nghiệp, giới, lứa tuổi và địa vị xã hội; </a:t>
            </a:r>
            <a:r>
              <a:rPr lang="nl-NL" sz="1900" b="1" kern="0" smtClean="0">
                <a:solidFill>
                  <a:srgbClr val="0000FF"/>
                </a:solidFill>
                <a:latin typeface="Arial" charset="0"/>
              </a:rPr>
              <a:t>SGK thể </a:t>
            </a:r>
            <a:r>
              <a:rPr lang="nl-NL" sz="1900" b="1" kern="0">
                <a:solidFill>
                  <a:srgbClr val="0000FF"/>
                </a:solidFill>
                <a:latin typeface="Arial" charset="0"/>
              </a:rPr>
              <a:t>hiện dưới dạng sách in, sách chữ nổi Braille, sách điện </a:t>
            </a:r>
            <a:r>
              <a:rPr lang="nl-NL" sz="1900" b="1" kern="0" smtClean="0">
                <a:solidFill>
                  <a:srgbClr val="0000FF"/>
                </a:solidFill>
                <a:latin typeface="Arial" charset="0"/>
              </a:rPr>
              <a:t>tử;</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00FF"/>
                </a:solidFill>
                <a:latin typeface="Arial" charset="0"/>
              </a:rPr>
              <a:t>Mỗi </a:t>
            </a:r>
            <a:r>
              <a:rPr lang="nl-NL" sz="1900" b="1" kern="0">
                <a:solidFill>
                  <a:srgbClr val="0000FF"/>
                </a:solidFill>
                <a:latin typeface="Arial" charset="0"/>
              </a:rPr>
              <a:t>môn học có một hoặc một số </a:t>
            </a:r>
            <a:r>
              <a:rPr lang="nl-NL" sz="1900" b="1" kern="0" smtClean="0">
                <a:solidFill>
                  <a:srgbClr val="0000FF"/>
                </a:solidFill>
                <a:latin typeface="Arial" charset="0"/>
              </a:rPr>
              <a:t>SGK; </a:t>
            </a:r>
            <a:r>
              <a:rPr lang="nl-NL" sz="1900" b="1" kern="0">
                <a:solidFill>
                  <a:srgbClr val="0000FF"/>
                </a:solidFill>
                <a:latin typeface="Arial" charset="0"/>
              </a:rPr>
              <a:t>thực hiện </a:t>
            </a:r>
            <a:r>
              <a:rPr lang="nl-NL" sz="1900" b="1" kern="0" smtClean="0">
                <a:solidFill>
                  <a:srgbClr val="0000FF"/>
                </a:solidFill>
                <a:latin typeface="Arial" charset="0"/>
              </a:rPr>
              <a:t>XHH việc </a:t>
            </a:r>
            <a:r>
              <a:rPr lang="nl-NL" sz="1900" b="1" kern="0">
                <a:solidFill>
                  <a:srgbClr val="0000FF"/>
                </a:solidFill>
                <a:latin typeface="Arial" charset="0"/>
              </a:rPr>
              <a:t>biên soạn </a:t>
            </a:r>
            <a:r>
              <a:rPr lang="nl-NL" sz="1900" b="1" kern="0" smtClean="0">
                <a:solidFill>
                  <a:srgbClr val="0000FF"/>
                </a:solidFill>
                <a:latin typeface="Arial" charset="0"/>
              </a:rPr>
              <a:t>SGK; </a:t>
            </a:r>
            <a:r>
              <a:rPr lang="nl-NL" sz="1900" b="1" kern="0">
                <a:solidFill>
                  <a:srgbClr val="0000FF"/>
                </a:solidFill>
                <a:latin typeface="Arial" charset="0"/>
              </a:rPr>
              <a:t>việc xuất bản </a:t>
            </a:r>
            <a:r>
              <a:rPr lang="nl-NL" sz="1900" b="1" kern="0" smtClean="0">
                <a:solidFill>
                  <a:srgbClr val="0000FF"/>
                </a:solidFill>
                <a:latin typeface="Arial" charset="0"/>
              </a:rPr>
              <a:t>SGK thực </a:t>
            </a:r>
            <a:r>
              <a:rPr lang="nl-NL" sz="1900" b="1" kern="0">
                <a:solidFill>
                  <a:srgbClr val="0000FF"/>
                </a:solidFill>
                <a:latin typeface="Arial" charset="0"/>
              </a:rPr>
              <a:t>hiện theo quy định của pháp luật; </a:t>
            </a:r>
            <a:endParaRPr lang="nl-NL"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FF3399"/>
                </a:solidFill>
                <a:latin typeface="Arial" charset="0"/>
              </a:rPr>
              <a:t>UBND cấp </a:t>
            </a:r>
            <a:r>
              <a:rPr lang="nl-NL" sz="1900" b="1" kern="0">
                <a:solidFill>
                  <a:srgbClr val="FF3399"/>
                </a:solidFill>
                <a:latin typeface="Arial" charset="0"/>
              </a:rPr>
              <a:t>tỉnh quyết định việc lựa chọn </a:t>
            </a:r>
            <a:r>
              <a:rPr lang="nl-NL" sz="1900" b="1" kern="0" smtClean="0">
                <a:solidFill>
                  <a:srgbClr val="FF3399"/>
                </a:solidFill>
                <a:latin typeface="Arial" charset="0"/>
              </a:rPr>
              <a:t>SGK sử </a:t>
            </a:r>
            <a:r>
              <a:rPr lang="nl-NL" sz="1900" b="1" kern="0">
                <a:solidFill>
                  <a:srgbClr val="FF3399"/>
                </a:solidFill>
                <a:latin typeface="Arial" charset="0"/>
              </a:rPr>
              <a:t>dụng ổn định trong cơ sở </a:t>
            </a:r>
            <a:r>
              <a:rPr lang="nl-NL" sz="1900" b="1" kern="0" smtClean="0">
                <a:solidFill>
                  <a:srgbClr val="FF3399"/>
                </a:solidFill>
                <a:latin typeface="Arial" charset="0"/>
              </a:rPr>
              <a:t>GDPT trên </a:t>
            </a:r>
            <a:r>
              <a:rPr lang="nl-NL" sz="1900" b="1" kern="0">
                <a:solidFill>
                  <a:srgbClr val="FF3399"/>
                </a:solidFill>
                <a:latin typeface="Arial" charset="0"/>
              </a:rPr>
              <a:t>địa bàn theo quy định của Bộ trưởng Bộ </a:t>
            </a:r>
            <a:r>
              <a:rPr lang="nl-NL" sz="1900" b="1" kern="0" smtClean="0">
                <a:solidFill>
                  <a:srgbClr val="FF3399"/>
                </a:solidFill>
                <a:latin typeface="Arial" charset="0"/>
              </a:rPr>
              <a:t>GDĐT;</a:t>
            </a:r>
          </a:p>
          <a:p>
            <a:pPr marL="565150" indent="-457200" algn="just" eaLnBrk="1" hangingPunct="1">
              <a:lnSpc>
                <a:spcPct val="105000"/>
              </a:lnSpc>
              <a:spcBef>
                <a:spcPts val="600"/>
              </a:spcBef>
              <a:spcAft>
                <a:spcPts val="0"/>
              </a:spcAft>
              <a:buClr>
                <a:srgbClr val="FF0000"/>
              </a:buClr>
              <a:buFont typeface="+mj-lt"/>
              <a:buAutoNum type="alphaLcParenR"/>
              <a:defRPr/>
            </a:pPr>
            <a:r>
              <a:rPr lang="nl-NL" sz="1900" b="1" kern="0" smtClean="0">
                <a:solidFill>
                  <a:srgbClr val="008000"/>
                </a:solidFill>
                <a:latin typeface="Arial" charset="0"/>
              </a:rPr>
              <a:t>Tài </a:t>
            </a:r>
            <a:r>
              <a:rPr lang="nl-NL" sz="1900" b="1" kern="0">
                <a:solidFill>
                  <a:srgbClr val="008000"/>
                </a:solidFill>
                <a:latin typeface="Arial" charset="0"/>
              </a:rPr>
              <a:t>liệu giáo dục địa phương do </a:t>
            </a:r>
            <a:r>
              <a:rPr lang="nl-NL" sz="1900" b="1" kern="0" smtClean="0">
                <a:solidFill>
                  <a:srgbClr val="008000"/>
                </a:solidFill>
                <a:latin typeface="Arial" charset="0"/>
              </a:rPr>
              <a:t>UBND cấp </a:t>
            </a:r>
            <a:r>
              <a:rPr lang="nl-NL" sz="1900" b="1" kern="0">
                <a:solidFill>
                  <a:srgbClr val="008000"/>
                </a:solidFill>
                <a:latin typeface="Arial" charset="0"/>
              </a:rPr>
              <a:t>tỉnh tổ chức biên soạn đáp ứng nhu cầu và phù hợp với đặc điểm của địa phương, được hội đồng thẩm định cấp tỉnh thẩm định và Bộ trưởng Bộ </a:t>
            </a:r>
            <a:r>
              <a:rPr lang="nl-NL" sz="1900" b="1" kern="0" smtClean="0">
                <a:solidFill>
                  <a:srgbClr val="008000"/>
                </a:solidFill>
                <a:latin typeface="Arial" charset="0"/>
              </a:rPr>
              <a:t>GDĐT phê </a:t>
            </a:r>
            <a:r>
              <a:rPr lang="nl-NL" sz="1900" b="1" kern="0">
                <a:solidFill>
                  <a:srgbClr val="008000"/>
                </a:solidFill>
                <a:latin typeface="Arial" charset="0"/>
              </a:rPr>
              <a:t>duyệt</a:t>
            </a:r>
            <a:r>
              <a:rPr lang="nl-NL" sz="1900" b="1" kern="0" smtClean="0">
                <a:solidFill>
                  <a:srgbClr val="008000"/>
                </a:solidFill>
                <a:latin typeface="Arial" charset="0"/>
              </a:rPr>
              <a:t>.</a:t>
            </a:r>
            <a:endParaRPr lang="nb-NO" sz="1900" b="1" kern="0">
              <a:solidFill>
                <a:srgbClr val="008000"/>
              </a:solidFill>
              <a:latin typeface="Arial" charset="0"/>
            </a:endParaRPr>
          </a:p>
        </p:txBody>
      </p:sp>
    </p:spTree>
    <p:extLst>
      <p:ext uri="{BB962C8B-B14F-4D97-AF65-F5344CB8AC3E}">
        <p14:creationId xmlns:p14="http://schemas.microsoft.com/office/powerpoint/2010/main" val="3645907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hai</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hóa chủ trương đổi mới </a:t>
            </a:r>
            <a:r>
              <a:rPr lang="vi-VN" sz="2200" b="1" smtClean="0">
                <a:solidFill>
                  <a:srgbClr val="FF0000"/>
                </a:solidFill>
                <a:latin typeface="Arial" panose="020B0604020202020204" pitchFamily="34" charset="0"/>
                <a:cs typeface="Arial" panose="020B0604020202020204" pitchFamily="34" charset="0"/>
              </a:rPr>
              <a:t>chương </a:t>
            </a:r>
            <a:r>
              <a:rPr lang="vi-VN" sz="2200" b="1">
                <a:solidFill>
                  <a:srgbClr val="FF0000"/>
                </a:solidFill>
                <a:latin typeface="Arial" panose="020B0604020202020204" pitchFamily="34" charset="0"/>
                <a:cs typeface="Arial" panose="020B0604020202020204" pitchFamily="34" charset="0"/>
              </a:rPr>
              <a:t>trình, </a:t>
            </a:r>
            <a:r>
              <a:rPr lang="en-US" sz="2200" b="1" smtClean="0">
                <a:solidFill>
                  <a:srgbClr val="FF0000"/>
                </a:solidFill>
                <a:latin typeface="Arial" panose="020B0604020202020204" pitchFamily="34" charset="0"/>
                <a:cs typeface="Arial" panose="020B0604020202020204" pitchFamily="34" charset="0"/>
              </a:rPr>
              <a:t>SGK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dục phổ thông theo </a:t>
            </a:r>
            <a:r>
              <a:rPr lang="vi-VN" sz="2200" b="1">
                <a:solidFill>
                  <a:srgbClr val="008000"/>
                </a:solidFill>
                <a:latin typeface="Arial" panose="020B0604020202020204" pitchFamily="34" charset="0"/>
                <a:cs typeface="Arial" panose="020B0604020202020204" pitchFamily="34" charset="0"/>
              </a:rPr>
              <a:t>Nghị quyết số 29-NQ/TW </a:t>
            </a:r>
            <a:r>
              <a:rPr lang="vi-VN" sz="2200" b="1" smtClean="0">
                <a:solidFill>
                  <a:srgbClr val="FF0000"/>
                </a:solidFill>
                <a:latin typeface="Arial" panose="020B0604020202020204" pitchFamily="34" charset="0"/>
                <a:cs typeface="Arial" panose="020B0604020202020204" pitchFamily="34" charset="0"/>
              </a:rPr>
              <a:t>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008000"/>
                </a:solidFill>
                <a:latin typeface="Arial" panose="020B0604020202020204" pitchFamily="34" charset="0"/>
                <a:cs typeface="Arial" panose="020B0604020202020204" pitchFamily="34" charset="0"/>
              </a:rPr>
              <a:t>Nghị </a:t>
            </a:r>
            <a:r>
              <a:rPr lang="vi-VN" sz="2200" b="1">
                <a:solidFill>
                  <a:srgbClr val="008000"/>
                </a:solidFill>
                <a:latin typeface="Arial" panose="020B0604020202020204" pitchFamily="34" charset="0"/>
                <a:cs typeface="Arial" panose="020B0604020202020204" pitchFamily="34" charset="0"/>
              </a:rPr>
              <a:t>quyết số 88/2014/QH13</a:t>
            </a:r>
            <a:endParaRPr lang="en-US" sz="2200" b="1">
              <a:solidFill>
                <a:srgbClr val="008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32. Sách giáo khoa giáo dục phổ thông</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kern="0" smtClean="0">
                <a:solidFill>
                  <a:srgbClr val="008000"/>
                </a:solidFill>
                <a:latin typeface="Arial" charset="0"/>
              </a:rPr>
              <a:t>Hội </a:t>
            </a:r>
            <a:r>
              <a:rPr lang="nl-NL" sz="1900" b="1" kern="0">
                <a:solidFill>
                  <a:srgbClr val="008000"/>
                </a:solidFill>
                <a:latin typeface="Arial" charset="0"/>
              </a:rPr>
              <a:t>đồng quốc gia thẩm định </a:t>
            </a:r>
            <a:r>
              <a:rPr lang="nl-NL" sz="1900" b="1" kern="0" smtClean="0">
                <a:solidFill>
                  <a:srgbClr val="008000"/>
                </a:solidFill>
                <a:latin typeface="Arial" charset="0"/>
              </a:rPr>
              <a:t>SGK </a:t>
            </a:r>
            <a:r>
              <a:rPr lang="nl-NL" sz="1900" b="1" kern="0" smtClean="0">
                <a:solidFill>
                  <a:srgbClr val="0000FF"/>
                </a:solidFill>
                <a:latin typeface="Arial" charset="0"/>
              </a:rPr>
              <a:t>do </a:t>
            </a:r>
            <a:r>
              <a:rPr lang="nl-NL" sz="1900" b="1" kern="0">
                <a:solidFill>
                  <a:srgbClr val="0000FF"/>
                </a:solidFill>
                <a:latin typeface="Arial" charset="0"/>
              </a:rPr>
              <a:t>Bộ trưởng Bộ </a:t>
            </a:r>
            <a:r>
              <a:rPr lang="nl-NL" sz="1900" b="1" kern="0" smtClean="0">
                <a:solidFill>
                  <a:srgbClr val="0000FF"/>
                </a:solidFill>
                <a:latin typeface="Arial" charset="0"/>
              </a:rPr>
              <a:t>GDĐT thành </a:t>
            </a:r>
            <a:r>
              <a:rPr lang="nl-NL" sz="1900" b="1" kern="0">
                <a:solidFill>
                  <a:srgbClr val="0000FF"/>
                </a:solidFill>
                <a:latin typeface="Arial" charset="0"/>
              </a:rPr>
              <a:t>lập theo từng môn học, hoạt động giáo dục ở từng cấp học để thẩm định </a:t>
            </a:r>
            <a:r>
              <a:rPr lang="nl-NL" sz="1900" b="1" kern="0" smtClean="0">
                <a:solidFill>
                  <a:srgbClr val="0000FF"/>
                </a:solidFill>
                <a:latin typeface="Arial" charset="0"/>
              </a:rPr>
              <a:t>SGK. Hội </a:t>
            </a:r>
            <a:r>
              <a:rPr lang="nl-NL" sz="1900" b="1" kern="0">
                <a:solidFill>
                  <a:srgbClr val="0000FF"/>
                </a:solidFill>
                <a:latin typeface="Arial" charset="0"/>
              </a:rPr>
              <a:t>đồng gồm nhà giáo, </a:t>
            </a:r>
            <a:r>
              <a:rPr lang="nl-NL" sz="1900" b="1" kern="0" smtClean="0">
                <a:solidFill>
                  <a:srgbClr val="0000FF"/>
                </a:solidFill>
                <a:latin typeface="Arial" charset="0"/>
              </a:rPr>
              <a:t>CBQL giáo </a:t>
            </a:r>
            <a:r>
              <a:rPr lang="nl-NL" sz="1900" b="1" kern="0">
                <a:solidFill>
                  <a:srgbClr val="0000FF"/>
                </a:solidFill>
                <a:latin typeface="Arial" charset="0"/>
              </a:rPr>
              <a:t>dục, nhà khoa học có kinh nghiệm, uy tín về giáo dục và đại diện cơ quan, tổ chức có liên quan. Hội đồng phải có </a:t>
            </a:r>
            <a:r>
              <a:rPr lang="nl-NL" sz="1900" b="1" kern="0">
                <a:solidFill>
                  <a:srgbClr val="FF3399"/>
                </a:solidFill>
                <a:latin typeface="Arial" charset="0"/>
              </a:rPr>
              <a:t>ít nhất </a:t>
            </a:r>
            <a:r>
              <a:rPr lang="nl-NL" sz="1900" b="1" kern="0" smtClean="0">
                <a:solidFill>
                  <a:srgbClr val="FF3399"/>
                </a:solidFill>
                <a:latin typeface="Arial" charset="0"/>
              </a:rPr>
              <a:t>1/3 tổng </a:t>
            </a:r>
            <a:r>
              <a:rPr lang="nl-NL" sz="1900" b="1" kern="0">
                <a:solidFill>
                  <a:srgbClr val="FF3399"/>
                </a:solidFill>
                <a:latin typeface="Arial" charset="0"/>
              </a:rPr>
              <a:t>số thành viên </a:t>
            </a:r>
            <a:r>
              <a:rPr lang="nl-NL" sz="1900" b="1" kern="0">
                <a:solidFill>
                  <a:srgbClr val="0000FF"/>
                </a:solidFill>
                <a:latin typeface="Arial" charset="0"/>
              </a:rPr>
              <a:t>là nhà giáo đang giảng dạy ở cấp học tương ứng. </a:t>
            </a:r>
            <a:r>
              <a:rPr lang="nl-NL" sz="1900" b="1" u="sng" kern="0">
                <a:solidFill>
                  <a:srgbClr val="FF0000"/>
                </a:solidFill>
                <a:latin typeface="Arial" charset="0"/>
              </a:rPr>
              <a:t>Hội đồng và thành viên Hội đồng phải chịu trách nhiệm về nội dung và chất lượng thẩm </a:t>
            </a:r>
            <a:r>
              <a:rPr lang="nl-NL" sz="1900" b="1" u="sng" kern="0" smtClean="0">
                <a:solidFill>
                  <a:srgbClr val="FF0000"/>
                </a:solidFill>
                <a:latin typeface="Arial" charset="0"/>
              </a:rPr>
              <a:t>định.</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u="sng" kern="0" smtClean="0">
                <a:solidFill>
                  <a:srgbClr val="0000FF"/>
                </a:solidFill>
                <a:latin typeface="Arial" charset="0"/>
              </a:rPr>
              <a:t>Bộ </a:t>
            </a:r>
            <a:r>
              <a:rPr lang="nl-NL" sz="1900" b="1" u="sng" kern="0">
                <a:solidFill>
                  <a:srgbClr val="0000FF"/>
                </a:solidFill>
                <a:latin typeface="Arial" charset="0"/>
              </a:rPr>
              <a:t>trưởng Bộ </a:t>
            </a:r>
            <a:r>
              <a:rPr lang="nl-NL" sz="1900" b="1" u="sng" kern="0" smtClean="0">
                <a:solidFill>
                  <a:srgbClr val="0000FF"/>
                </a:solidFill>
                <a:latin typeface="Arial" charset="0"/>
              </a:rPr>
              <a:t>GDĐT chịu </a:t>
            </a:r>
            <a:r>
              <a:rPr lang="nl-NL" sz="1900" b="1" u="sng" kern="0">
                <a:solidFill>
                  <a:srgbClr val="0000FF"/>
                </a:solidFill>
                <a:latin typeface="Arial" charset="0"/>
              </a:rPr>
              <a:t>trách nhiệm về </a:t>
            </a:r>
            <a:r>
              <a:rPr lang="nl-NL" sz="1900" b="1" u="sng" kern="0" smtClean="0">
                <a:solidFill>
                  <a:srgbClr val="0000FF"/>
                </a:solidFill>
                <a:latin typeface="Arial" charset="0"/>
              </a:rPr>
              <a:t>SGK GDPT</a:t>
            </a:r>
            <a:r>
              <a:rPr lang="nl-NL" sz="1900" b="1" kern="0" smtClean="0">
                <a:solidFill>
                  <a:srgbClr val="0000FF"/>
                </a:solidFill>
                <a:latin typeface="Arial" charset="0"/>
              </a:rPr>
              <a:t>; </a:t>
            </a:r>
            <a:r>
              <a:rPr lang="nl-NL" sz="1900" b="1" kern="0">
                <a:solidFill>
                  <a:srgbClr val="0000FF"/>
                </a:solidFill>
                <a:latin typeface="Arial" charset="0"/>
              </a:rPr>
              <a:t>phê duyệt </a:t>
            </a:r>
            <a:r>
              <a:rPr lang="nl-NL" sz="1900" b="1" kern="0" smtClean="0">
                <a:solidFill>
                  <a:srgbClr val="0000FF"/>
                </a:solidFill>
                <a:latin typeface="Arial" charset="0"/>
              </a:rPr>
              <a:t>SGK để </a:t>
            </a:r>
            <a:r>
              <a:rPr lang="nl-NL" sz="1900" b="1" kern="0">
                <a:solidFill>
                  <a:srgbClr val="0000FF"/>
                </a:solidFill>
                <a:latin typeface="Arial" charset="0"/>
              </a:rPr>
              <a:t>sử dụng trong cơ sở </a:t>
            </a:r>
            <a:r>
              <a:rPr lang="nl-NL" sz="1900" b="1" kern="0" smtClean="0">
                <a:solidFill>
                  <a:srgbClr val="0000FF"/>
                </a:solidFill>
                <a:latin typeface="Arial" charset="0"/>
              </a:rPr>
              <a:t>GDPT sau </a:t>
            </a:r>
            <a:r>
              <a:rPr lang="nl-NL" sz="1900" b="1" kern="0">
                <a:solidFill>
                  <a:srgbClr val="0000FF"/>
                </a:solidFill>
                <a:latin typeface="Arial" charset="0"/>
              </a:rPr>
              <a:t>khi được Hội đồng quốc gia thẩm định </a:t>
            </a:r>
            <a:r>
              <a:rPr lang="nl-NL" sz="1900" b="1" kern="0" smtClean="0">
                <a:solidFill>
                  <a:srgbClr val="0000FF"/>
                </a:solidFill>
                <a:latin typeface="Arial" charset="0"/>
              </a:rPr>
              <a:t>SGK thẩm </a:t>
            </a:r>
            <a:r>
              <a:rPr lang="nl-NL" sz="1900" b="1" kern="0">
                <a:solidFill>
                  <a:srgbClr val="0000FF"/>
                </a:solidFill>
                <a:latin typeface="Arial" charset="0"/>
              </a:rPr>
              <a:t>định; </a:t>
            </a:r>
            <a:r>
              <a:rPr lang="nl-NL" sz="1900" b="1" kern="0">
                <a:solidFill>
                  <a:srgbClr val="FF3399"/>
                </a:solidFill>
                <a:latin typeface="Arial" charset="0"/>
              </a:rPr>
              <a:t>quy định tiêu chuẩn, quy trình biên soạn, chỉnh sửa </a:t>
            </a:r>
            <a:r>
              <a:rPr lang="nl-NL" sz="1900" b="1" kern="0" smtClean="0">
                <a:solidFill>
                  <a:srgbClr val="FF3399"/>
                </a:solidFill>
                <a:latin typeface="Arial" charset="0"/>
              </a:rPr>
              <a:t>SGK GDPT</a:t>
            </a:r>
            <a:r>
              <a:rPr lang="nl-NL" sz="1900" b="1" kern="0" smtClean="0">
                <a:solidFill>
                  <a:srgbClr val="0000FF"/>
                </a:solidFill>
                <a:latin typeface="Arial" charset="0"/>
              </a:rPr>
              <a:t>; </a:t>
            </a:r>
            <a:r>
              <a:rPr lang="nl-NL" sz="1900" b="1" kern="0">
                <a:solidFill>
                  <a:srgbClr val="008000"/>
                </a:solidFill>
                <a:latin typeface="Arial" charset="0"/>
              </a:rPr>
              <a:t>quy định việc lựa chọn </a:t>
            </a:r>
            <a:r>
              <a:rPr lang="nl-NL" sz="1900" b="1" kern="0" smtClean="0">
                <a:solidFill>
                  <a:srgbClr val="008000"/>
                </a:solidFill>
                <a:latin typeface="Arial" charset="0"/>
              </a:rPr>
              <a:t>SGK trong </a:t>
            </a:r>
            <a:r>
              <a:rPr lang="nl-NL" sz="1900" b="1" kern="0">
                <a:solidFill>
                  <a:srgbClr val="008000"/>
                </a:solidFill>
                <a:latin typeface="Arial" charset="0"/>
              </a:rPr>
              <a:t>cơ sở </a:t>
            </a:r>
            <a:r>
              <a:rPr lang="nl-NL" sz="1900" b="1" kern="0" smtClean="0">
                <a:solidFill>
                  <a:srgbClr val="008000"/>
                </a:solidFill>
                <a:latin typeface="Arial" charset="0"/>
              </a:rPr>
              <a:t>GDPT</a:t>
            </a:r>
            <a:r>
              <a:rPr lang="nl-NL" sz="1900" b="1" kern="0" smtClean="0">
                <a:solidFill>
                  <a:srgbClr val="0000FF"/>
                </a:solidFill>
                <a:latin typeface="Arial" charset="0"/>
              </a:rPr>
              <a:t>; </a:t>
            </a:r>
            <a:r>
              <a:rPr lang="nl-NL" sz="1900" b="1" kern="0">
                <a:solidFill>
                  <a:srgbClr val="0000FF"/>
                </a:solidFill>
                <a:latin typeface="Arial" charset="0"/>
              </a:rPr>
              <a:t>quy định nhiệm vụ, quyền hạn, phương thức hoạt động, tiêu chuẩn, số lượng và cơ cấu thành viên của Hội đồng quốc gia thẩm định </a:t>
            </a:r>
            <a:r>
              <a:rPr lang="nl-NL" sz="1900" b="1" kern="0" smtClean="0">
                <a:solidFill>
                  <a:srgbClr val="0000FF"/>
                </a:solidFill>
                <a:latin typeface="Arial" charset="0"/>
              </a:rPr>
              <a:t>SGK và </a:t>
            </a:r>
            <a:r>
              <a:rPr lang="nl-NL" sz="1900" b="1" kern="0">
                <a:solidFill>
                  <a:srgbClr val="0000FF"/>
                </a:solidFill>
                <a:latin typeface="Arial" charset="0"/>
              </a:rPr>
              <a:t>hội đồng thẩm định cấp </a:t>
            </a:r>
            <a:r>
              <a:rPr lang="nl-NL" sz="1900" b="1" kern="0" smtClean="0">
                <a:solidFill>
                  <a:srgbClr val="0000FF"/>
                </a:solidFill>
                <a:latin typeface="Arial" charset="0"/>
              </a:rPr>
              <a:t>tỉnh.</a:t>
            </a:r>
          </a:p>
          <a:p>
            <a:pPr marL="565150" indent="-457200" algn="just" eaLnBrk="1" hangingPunct="1">
              <a:lnSpc>
                <a:spcPct val="105000"/>
              </a:lnSpc>
              <a:spcBef>
                <a:spcPts val="600"/>
              </a:spcBef>
              <a:spcAft>
                <a:spcPts val="0"/>
              </a:spcAft>
              <a:buClr>
                <a:srgbClr val="FF0000"/>
              </a:buClr>
              <a:buFont typeface="+mj-lt"/>
              <a:buAutoNum type="arabicPeriod" startAt="2"/>
              <a:defRPr/>
            </a:pPr>
            <a:r>
              <a:rPr lang="nl-NL" sz="1900" b="1" kern="0" smtClean="0">
                <a:solidFill>
                  <a:srgbClr val="FF3399"/>
                </a:solidFill>
                <a:latin typeface="Arial" charset="0"/>
              </a:rPr>
              <a:t>Chủ </a:t>
            </a:r>
            <a:r>
              <a:rPr lang="nl-NL" sz="1900" b="1" kern="0">
                <a:solidFill>
                  <a:srgbClr val="FF3399"/>
                </a:solidFill>
                <a:latin typeface="Arial" charset="0"/>
              </a:rPr>
              <a:t>tịch </a:t>
            </a:r>
            <a:r>
              <a:rPr lang="nl-NL" sz="1900" b="1" kern="0" smtClean="0">
                <a:solidFill>
                  <a:srgbClr val="FF3399"/>
                </a:solidFill>
                <a:latin typeface="Arial" charset="0"/>
              </a:rPr>
              <a:t>UBND cấp </a:t>
            </a:r>
            <a:r>
              <a:rPr lang="nl-NL" sz="1900" b="1" kern="0">
                <a:solidFill>
                  <a:srgbClr val="FF3399"/>
                </a:solidFill>
                <a:latin typeface="Arial" charset="0"/>
              </a:rPr>
              <a:t>tỉnh quyết định việc thành lập hội đồng thẩm định cấp tỉnh thẩm định tài liệu giáo dục địa phương.</a:t>
            </a:r>
            <a:endParaRPr lang="en-US" sz="1900" b="1" kern="0">
              <a:solidFill>
                <a:srgbClr val="FF3399"/>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endParaRPr lang="nb-NO" sz="1900" b="1" kern="0">
              <a:solidFill>
                <a:srgbClr val="0000FF"/>
              </a:solidFill>
              <a:latin typeface="Arial" charset="0"/>
            </a:endParaRPr>
          </a:p>
        </p:txBody>
      </p:sp>
    </p:spTree>
    <p:extLst>
      <p:ext uri="{BB962C8B-B14F-4D97-AF65-F5344CB8AC3E}">
        <p14:creationId xmlns:p14="http://schemas.microsoft.com/office/powerpoint/2010/main" val="4046147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536"/>
            <a:ext cx="9144000" cy="5138928"/>
          </a:xfrm>
          <a:prstGeom prst="rect">
            <a:avLst/>
          </a:prstGeom>
        </p:spPr>
      </p:pic>
    </p:spTree>
    <p:extLst>
      <p:ext uri="{BB962C8B-B14F-4D97-AF65-F5344CB8AC3E}">
        <p14:creationId xmlns:p14="http://schemas.microsoft.com/office/powerpoint/2010/main" val="4073651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2000"/>
              </a:lnSpc>
              <a:spcBef>
                <a:spcPts val="1000"/>
              </a:spcBef>
              <a:spcAft>
                <a:spcPts val="0"/>
              </a:spcAft>
              <a:buClr>
                <a:srgbClr val="FF0000"/>
              </a:buClr>
              <a:buFont typeface="Wingdings" panose="05000000000000000000"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47. Loại hình nhà trường trong hệ thống giáo dục </a:t>
            </a:r>
            <a:r>
              <a:rPr lang="nl-NL" sz="2200" b="1" kern="0" smtClean="0">
                <a:solidFill>
                  <a:srgbClr val="FF0000"/>
                </a:solidFill>
                <a:latin typeface="Arial" charset="0"/>
              </a:rPr>
              <a:t/>
            </a:r>
            <a:br>
              <a:rPr lang="nl-NL" sz="2200" b="1" kern="0" smtClean="0">
                <a:solidFill>
                  <a:srgbClr val="FF0000"/>
                </a:solidFill>
                <a:latin typeface="Arial" charset="0"/>
              </a:rPr>
            </a:br>
            <a:r>
              <a:rPr lang="nl-NL" sz="2200" b="1" kern="0" smtClean="0">
                <a:solidFill>
                  <a:srgbClr val="FF0000"/>
                </a:solidFill>
                <a:latin typeface="Arial" charset="0"/>
              </a:rPr>
              <a:t>quốc </a:t>
            </a:r>
            <a:r>
              <a:rPr lang="nl-NL" sz="2200" b="1" kern="0">
                <a:solidFill>
                  <a:srgbClr val="FF0000"/>
                </a:solidFill>
                <a:latin typeface="Arial" charset="0"/>
              </a:rPr>
              <a:t>dân</a:t>
            </a:r>
          </a:p>
          <a:p>
            <a:pPr marL="565150" indent="-457200" algn="just" eaLnBrk="1" hangingPunct="1">
              <a:lnSpc>
                <a:spcPct val="112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Nhà </a:t>
            </a:r>
            <a:r>
              <a:rPr lang="vi-VN" sz="2200" b="1" kern="0">
                <a:solidFill>
                  <a:srgbClr val="0000FF"/>
                </a:solidFill>
                <a:latin typeface="Arial" charset="0"/>
              </a:rPr>
              <a:t>trường trong hệ thống giáo dục quốc dân được tổ chức theo các loại hình sau đây:</a:t>
            </a:r>
            <a:endParaRPr lang="en-US" sz="2200" b="1" ker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lphaLcParenR" startAt="3"/>
              <a:defRPr/>
            </a:pPr>
            <a:r>
              <a:rPr lang="nl-NL" sz="2200" b="1" kern="0" smtClean="0">
                <a:solidFill>
                  <a:srgbClr val="0000FF"/>
                </a:solidFill>
                <a:latin typeface="Arial" charset="0"/>
              </a:rPr>
              <a:t>Trường </a:t>
            </a:r>
            <a:r>
              <a:rPr lang="nl-NL" sz="2200" b="1" kern="0">
                <a:solidFill>
                  <a:srgbClr val="0000FF"/>
                </a:solidFill>
                <a:latin typeface="Arial" charset="0"/>
              </a:rPr>
              <a:t>tư thục do nhà đầu tư trong nước hoặc nhà đầu tư nước ngoài đầu tư và bảo đảm điều kiện hoạt động.</a:t>
            </a:r>
          </a:p>
          <a:p>
            <a:pPr marL="565150" indent="0" algn="just" eaLnBrk="1" hangingPunct="1">
              <a:lnSpc>
                <a:spcPct val="112000"/>
              </a:lnSpc>
              <a:spcBef>
                <a:spcPts val="1000"/>
              </a:spcBef>
              <a:spcAft>
                <a:spcPts val="0"/>
              </a:spcAft>
              <a:buClr>
                <a:srgbClr val="FF0000"/>
              </a:buClr>
              <a:buNone/>
              <a:defRPr/>
            </a:pPr>
            <a:r>
              <a:rPr lang="nl-NL" sz="2200" b="1" kern="0" smtClean="0">
                <a:solidFill>
                  <a:srgbClr val="FF3399"/>
                </a:solidFill>
                <a:latin typeface="Arial" charset="0"/>
              </a:rPr>
              <a:t>Trường </a:t>
            </a:r>
            <a:r>
              <a:rPr lang="nl-NL" sz="2200" b="1" kern="0">
                <a:solidFill>
                  <a:srgbClr val="FF3399"/>
                </a:solidFill>
                <a:latin typeface="Arial" charset="0"/>
              </a:rPr>
              <a:t>tư thục hoạt động không vì lợi nhuận </a:t>
            </a:r>
            <a:r>
              <a:rPr lang="nl-NL" sz="2200" b="1" kern="0">
                <a:solidFill>
                  <a:srgbClr val="0000FF"/>
                </a:solidFill>
                <a:latin typeface="Arial" charset="0"/>
              </a:rPr>
              <a:t>là trường mà nhà đầu tư cam kết và thực hiện cam kết hoạt động không vì lợi nhuận, </a:t>
            </a:r>
            <a:r>
              <a:rPr lang="nl-NL" sz="2200" b="1" kern="0">
                <a:solidFill>
                  <a:srgbClr val="FF3399"/>
                </a:solidFill>
                <a:latin typeface="Arial" charset="0"/>
              </a:rPr>
              <a:t>được ghi trong quyết định thành lập </a:t>
            </a:r>
            <a:r>
              <a:rPr lang="nl-NL" sz="2200" b="1" kern="0">
                <a:solidFill>
                  <a:srgbClr val="0000FF"/>
                </a:solidFill>
                <a:latin typeface="Arial" charset="0"/>
              </a:rPr>
              <a:t>hoặc quyết định chuyển đổi loại hình trường; hoạt động không vì lợi nhuận, không rút vốn, không hưởng lợi tức; </a:t>
            </a:r>
            <a:r>
              <a:rPr lang="nl-NL" sz="2200" b="1" kern="0">
                <a:solidFill>
                  <a:srgbClr val="FF3399"/>
                </a:solidFill>
                <a:latin typeface="Arial" charset="0"/>
              </a:rPr>
              <a:t>phần lợi nhuận tích lũy hằng năm thuộc sở hữu chung hợp nhất không phân chia </a:t>
            </a:r>
            <a:r>
              <a:rPr lang="nl-NL" sz="2200" b="1" kern="0">
                <a:solidFill>
                  <a:srgbClr val="0000FF"/>
                </a:solidFill>
                <a:latin typeface="Arial" charset="0"/>
              </a:rPr>
              <a:t>để tiếp tục đầu tư phát triển nhà trường</a:t>
            </a:r>
            <a:r>
              <a:rPr lang="nl-NL" sz="2200" b="1" kern="0" smtClean="0">
                <a:solidFill>
                  <a:srgbClr val="0000FF"/>
                </a:solidFill>
                <a:latin typeface="Arial" charset="0"/>
              </a:rPr>
              <a:t>.</a:t>
            </a:r>
            <a:endParaRPr lang="nb-NO" sz="2200" b="1" kern="0">
              <a:solidFill>
                <a:srgbClr val="008000"/>
              </a:solidFill>
              <a:latin typeface="Arial" charset="0"/>
            </a:endParaRPr>
          </a:p>
        </p:txBody>
      </p:sp>
    </p:spTree>
    <p:extLst>
      <p:ext uri="{BB962C8B-B14F-4D97-AF65-F5344CB8AC3E}">
        <p14:creationId xmlns:p14="http://schemas.microsoft.com/office/powerpoint/2010/main" val="2519594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10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47. Loại hình nhà trường trong hệ thống giáo </a:t>
            </a:r>
            <a:r>
              <a:rPr lang="nl-NL" sz="2100" b="1" kern="0" smtClean="0">
                <a:solidFill>
                  <a:srgbClr val="FF0000"/>
                </a:solidFill>
                <a:latin typeface="Arial" charset="0"/>
              </a:rPr>
              <a:t>dục </a:t>
            </a:r>
            <a:br>
              <a:rPr lang="nl-NL" sz="2100" b="1" kern="0" smtClean="0">
                <a:solidFill>
                  <a:srgbClr val="FF0000"/>
                </a:solidFill>
                <a:latin typeface="Arial" charset="0"/>
              </a:rPr>
            </a:br>
            <a:r>
              <a:rPr lang="nl-NL" sz="2100" b="1" kern="0" smtClean="0">
                <a:solidFill>
                  <a:srgbClr val="FF0000"/>
                </a:solidFill>
                <a:latin typeface="Arial" charset="0"/>
              </a:rPr>
              <a:t>quốc </a:t>
            </a:r>
            <a:r>
              <a:rPr lang="nl-NL" sz="2100" b="1" kern="0">
                <a:solidFill>
                  <a:srgbClr val="FF0000"/>
                </a:solidFill>
                <a:latin typeface="Arial" charset="0"/>
              </a:rPr>
              <a:t>dân</a:t>
            </a:r>
          </a:p>
          <a:p>
            <a:pPr marL="565150" indent="-457200" algn="just" eaLnBrk="1" hangingPunct="1">
              <a:lnSpc>
                <a:spcPct val="110000"/>
              </a:lnSpc>
              <a:spcBef>
                <a:spcPts val="1000"/>
              </a:spcBef>
              <a:spcAft>
                <a:spcPts val="0"/>
              </a:spcAft>
              <a:buClr>
                <a:srgbClr val="FF0000"/>
              </a:buClr>
              <a:buFont typeface="+mj-lt"/>
              <a:buAutoNum type="arabicPeriod" startAt="2"/>
              <a:defRPr/>
            </a:pPr>
            <a:r>
              <a:rPr lang="nl-NL" sz="2100" b="1" kern="0" smtClean="0">
                <a:solidFill>
                  <a:srgbClr val="0000FF"/>
                </a:solidFill>
                <a:latin typeface="Arial" charset="0"/>
              </a:rPr>
              <a:t>Việc </a:t>
            </a:r>
            <a:r>
              <a:rPr lang="nl-NL" sz="2100" b="1" kern="0">
                <a:solidFill>
                  <a:srgbClr val="0000FF"/>
                </a:solidFill>
                <a:latin typeface="Arial" charset="0"/>
              </a:rPr>
              <a:t>chuyển đổi loại hình nhà trường trong hệ thống giáo dục quốc dân được thực hiện theo nguyên tắc sau đây: </a:t>
            </a:r>
            <a:endParaRPr lang="nl-NL"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FF3399"/>
                </a:solidFill>
                <a:latin typeface="Arial" charset="0"/>
              </a:rPr>
              <a:t>Chỉ </a:t>
            </a:r>
            <a:r>
              <a:rPr lang="nl-NL" sz="2100" b="1" kern="0">
                <a:solidFill>
                  <a:srgbClr val="FF3399"/>
                </a:solidFill>
                <a:latin typeface="Arial" charset="0"/>
              </a:rPr>
              <a:t>chuyển đổi loại hình nhà trường từ trường tư thục sang trường tư thục hoạt động không vì lợi nhuận; </a:t>
            </a:r>
            <a:endParaRPr lang="nl-NL" sz="2100" b="1" kern="0" smtClean="0">
              <a:solidFill>
                <a:srgbClr val="FF3399"/>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Thực </a:t>
            </a:r>
            <a:r>
              <a:rPr lang="nl-NL" sz="2100" b="1" kern="0">
                <a:solidFill>
                  <a:srgbClr val="0000FF"/>
                </a:solidFill>
                <a:latin typeface="Arial" charset="0"/>
              </a:rPr>
              <a:t>hiện quy định của điều lệ, quy chế tổ chức và hoạt động của loại hình nhà trường ở mỗi cấp học, trình độ đào </a:t>
            </a:r>
            <a:r>
              <a:rPr lang="nl-NL" sz="2100" b="1" kern="0" smtClean="0">
                <a:solidFill>
                  <a:srgbClr val="0000FF"/>
                </a:solidFill>
                <a:latin typeface="Arial" charset="0"/>
              </a:rPr>
              <a:t>tạo;</a:t>
            </a: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Bảo </a:t>
            </a:r>
            <a:r>
              <a:rPr lang="nl-NL" sz="2100" b="1" kern="0">
                <a:solidFill>
                  <a:srgbClr val="0000FF"/>
                </a:solidFill>
                <a:latin typeface="Arial" charset="0"/>
              </a:rPr>
              <a:t>đảm quyền của giáo viên, giảng viên, cán bộ quản lý giáo dục, người lao động và người </a:t>
            </a:r>
            <a:r>
              <a:rPr lang="nl-NL" sz="2100" b="1" kern="0" smtClean="0">
                <a:solidFill>
                  <a:srgbClr val="0000FF"/>
                </a:solidFill>
                <a:latin typeface="Arial" charset="0"/>
              </a:rPr>
              <a:t>học;</a:t>
            </a:r>
          </a:p>
          <a:p>
            <a:pPr marL="565150" indent="-457200" algn="just" eaLnBrk="1" hangingPunct="1">
              <a:lnSpc>
                <a:spcPct val="110000"/>
              </a:lnSpc>
              <a:spcBef>
                <a:spcPts val="1000"/>
              </a:spcBef>
              <a:spcAft>
                <a:spcPts val="0"/>
              </a:spcAft>
              <a:buClr>
                <a:srgbClr val="FF0000"/>
              </a:buClr>
              <a:buFont typeface="+mj-lt"/>
              <a:buAutoNum type="alphaLcParenR"/>
              <a:defRPr/>
            </a:pPr>
            <a:r>
              <a:rPr lang="nl-NL" sz="2100" b="1" kern="0" smtClean="0">
                <a:solidFill>
                  <a:srgbClr val="0000FF"/>
                </a:solidFill>
                <a:latin typeface="Arial" charset="0"/>
              </a:rPr>
              <a:t>Không </a:t>
            </a:r>
            <a:r>
              <a:rPr lang="nl-NL" sz="2100" b="1" kern="0">
                <a:solidFill>
                  <a:srgbClr val="0000FF"/>
                </a:solidFill>
                <a:latin typeface="Arial" charset="0"/>
              </a:rPr>
              <a:t>làm thất thoát đất đai, vốn và tài </a:t>
            </a:r>
            <a:r>
              <a:rPr lang="nl-NL" sz="2100" b="1" kern="0" smtClean="0">
                <a:solidFill>
                  <a:srgbClr val="0000FF"/>
                </a:solidFill>
                <a:latin typeface="Arial" charset="0"/>
              </a:rPr>
              <a:t>sản.</a:t>
            </a:r>
          </a:p>
          <a:p>
            <a:pPr marL="565150" indent="-457200" algn="just" eaLnBrk="1" hangingPunct="1">
              <a:lnSpc>
                <a:spcPct val="110000"/>
              </a:lnSpc>
              <a:spcBef>
                <a:spcPts val="1000"/>
              </a:spcBef>
              <a:spcAft>
                <a:spcPts val="0"/>
              </a:spcAft>
              <a:buClr>
                <a:srgbClr val="FF0000"/>
              </a:buClr>
              <a:buFont typeface="+mj-lt"/>
              <a:buAutoNum type="arabicPeriod" startAt="3"/>
              <a:defRPr/>
            </a:pPr>
            <a:r>
              <a:rPr lang="nl-NL" sz="2100" b="1" kern="0" smtClean="0">
                <a:solidFill>
                  <a:srgbClr val="FF3399"/>
                </a:solidFill>
                <a:latin typeface="Arial" charset="0"/>
              </a:rPr>
              <a:t>Chính </a:t>
            </a:r>
            <a:r>
              <a:rPr lang="nl-NL" sz="2100" b="1" kern="0">
                <a:solidFill>
                  <a:srgbClr val="FF3399"/>
                </a:solidFill>
                <a:latin typeface="Arial" charset="0"/>
              </a:rPr>
              <a:t>phủ quy định chi tiết </a:t>
            </a:r>
            <a:r>
              <a:rPr lang="nl-NL" sz="2100" b="1" kern="0">
                <a:solidFill>
                  <a:srgbClr val="0000FF"/>
                </a:solidFill>
                <a:latin typeface="Arial" charset="0"/>
              </a:rPr>
              <a:t>việc chuyển đổi loại hình nhà trường quy định tại khoản 2 Điều này. </a:t>
            </a:r>
            <a:endParaRPr lang="nb-NO" sz="2100" b="1" kern="0">
              <a:solidFill>
                <a:srgbClr val="0000FF"/>
              </a:solidFill>
              <a:latin typeface="Arial" charset="0"/>
            </a:endParaRPr>
          </a:p>
        </p:txBody>
      </p:sp>
    </p:spTree>
    <p:extLst>
      <p:ext uri="{BB962C8B-B14F-4D97-AF65-F5344CB8AC3E}">
        <p14:creationId xmlns:p14="http://schemas.microsoft.com/office/powerpoint/2010/main" val="2955662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nl-NL" sz="1850" b="1" kern="0" smtClean="0">
                <a:solidFill>
                  <a:srgbClr val="FF0000"/>
                </a:solidFill>
                <a:latin typeface="Arial" charset="0"/>
              </a:rPr>
              <a:t>Điều </a:t>
            </a:r>
            <a:r>
              <a:rPr lang="nl-NL" sz="1850" b="1" kern="0">
                <a:solidFill>
                  <a:srgbClr val="FF0000"/>
                </a:solidFill>
                <a:latin typeface="Arial" charset="0"/>
              </a:rPr>
              <a:t>55. Hội đồng trường </a:t>
            </a:r>
          </a:p>
          <a:p>
            <a:pPr marL="565150" indent="-457200" algn="just" eaLnBrk="1" hangingPunct="1">
              <a:lnSpc>
                <a:spcPct val="105000"/>
              </a:lnSpc>
              <a:spcBef>
                <a:spcPts val="600"/>
              </a:spcBef>
              <a:spcAft>
                <a:spcPts val="0"/>
              </a:spcAft>
              <a:buClr>
                <a:srgbClr val="FF0000"/>
              </a:buClr>
              <a:buFont typeface="+mj-lt"/>
              <a:buAutoNum type="arabicPeriod"/>
              <a:defRPr/>
            </a:pPr>
            <a:r>
              <a:rPr lang="nl-NL" sz="1850" b="1" kern="0" smtClean="0">
                <a:solidFill>
                  <a:srgbClr val="FF3399"/>
                </a:solidFill>
                <a:latin typeface="Arial" charset="0"/>
              </a:rPr>
              <a:t>Hội </a:t>
            </a:r>
            <a:r>
              <a:rPr lang="nl-NL" sz="1850" b="1" kern="0">
                <a:solidFill>
                  <a:srgbClr val="FF3399"/>
                </a:solidFill>
                <a:latin typeface="Arial" charset="0"/>
              </a:rPr>
              <a:t>đồng trường của trường công lập</a:t>
            </a:r>
            <a:r>
              <a:rPr lang="nl-NL" sz="1850" b="1" kern="0">
                <a:solidFill>
                  <a:srgbClr val="0000FF"/>
                </a:solidFill>
                <a:latin typeface="Arial" charset="0"/>
              </a:rPr>
              <a:t> </a:t>
            </a:r>
            <a:r>
              <a:rPr lang="vi-VN" sz="1850" b="1" kern="0">
                <a:solidFill>
                  <a:srgbClr val="0000FF"/>
                </a:solidFill>
                <a:latin typeface="Arial" charset="0"/>
              </a:rPr>
              <a:t>là </a:t>
            </a:r>
            <a:r>
              <a:rPr lang="nl-NL" sz="1850" b="1" kern="0">
                <a:solidFill>
                  <a:srgbClr val="0000FF"/>
                </a:solidFill>
                <a:latin typeface="Arial" charset="0"/>
              </a:rPr>
              <a:t>tổ chức </a:t>
            </a:r>
            <a:r>
              <a:rPr lang="vi-VN" sz="1850" b="1" kern="0">
                <a:solidFill>
                  <a:srgbClr val="0000FF"/>
                </a:solidFill>
                <a:latin typeface="Arial" charset="0"/>
              </a:rPr>
              <a:t>quản trị nhà trường, </a:t>
            </a:r>
            <a:r>
              <a:rPr lang="nl-NL" sz="1850" b="1" kern="0">
                <a:solidFill>
                  <a:srgbClr val="0000FF"/>
                </a:solidFill>
                <a:latin typeface="Arial" charset="0"/>
              </a:rPr>
              <a:t>thực hiện quyền </a:t>
            </a:r>
            <a:r>
              <a:rPr lang="vi-VN" sz="1850" b="1" kern="0">
                <a:solidFill>
                  <a:srgbClr val="0000FF"/>
                </a:solidFill>
                <a:latin typeface="Arial" charset="0"/>
              </a:rPr>
              <a:t>đại diện sở hữu</a:t>
            </a:r>
            <a:r>
              <a:rPr lang="nl-NL" sz="1850" b="1" kern="0">
                <a:solidFill>
                  <a:srgbClr val="0000FF"/>
                </a:solidFill>
                <a:latin typeface="Arial" charset="0"/>
              </a:rPr>
              <a:t> của nhà trường, </a:t>
            </a:r>
            <a:r>
              <a:rPr lang="vi-VN" sz="1850" b="1" kern="0">
                <a:solidFill>
                  <a:srgbClr val="0000FF"/>
                </a:solidFill>
                <a:latin typeface="Arial" charset="0"/>
              </a:rPr>
              <a:t>các bên có lợi ích liên quan</a:t>
            </a:r>
            <a:r>
              <a:rPr lang="nl-NL" sz="1850" b="1" kern="0">
                <a:solidFill>
                  <a:srgbClr val="0000FF"/>
                </a:solidFill>
                <a:latin typeface="Arial" charset="0"/>
              </a:rPr>
              <a:t> và được quy định như sau: </a:t>
            </a:r>
            <a:endParaRPr lang="nl-NL"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850" b="1" kern="0" smtClean="0">
                <a:solidFill>
                  <a:srgbClr val="0000FF"/>
                </a:solidFill>
                <a:latin typeface="Arial" charset="0"/>
              </a:rPr>
              <a:t>Hội </a:t>
            </a:r>
            <a:r>
              <a:rPr lang="vi-VN" sz="1850" b="1" kern="0">
                <a:solidFill>
                  <a:srgbClr val="0000FF"/>
                </a:solidFill>
                <a:latin typeface="Arial" charset="0"/>
              </a:rPr>
              <a:t>đồng trường </a:t>
            </a:r>
            <a:r>
              <a:rPr lang="nl-NL" sz="1850" b="1" kern="0">
                <a:solidFill>
                  <a:srgbClr val="0000FF"/>
                </a:solidFill>
                <a:latin typeface="Arial" charset="0"/>
              </a:rPr>
              <a:t>đối với nhà trẻ, trường </a:t>
            </a:r>
            <a:r>
              <a:rPr lang="nl-NL" sz="1850" b="1" kern="0" smtClean="0">
                <a:solidFill>
                  <a:srgbClr val="0000FF"/>
                </a:solidFill>
                <a:latin typeface="Arial" charset="0"/>
              </a:rPr>
              <a:t>MG, </a:t>
            </a:r>
            <a:r>
              <a:rPr lang="nl-NL" sz="1850" b="1" kern="0">
                <a:solidFill>
                  <a:srgbClr val="0000FF"/>
                </a:solidFill>
                <a:latin typeface="Arial" charset="0"/>
              </a:rPr>
              <a:t>trường </a:t>
            </a:r>
            <a:r>
              <a:rPr lang="nl-NL" sz="1850" b="1" kern="0" smtClean="0">
                <a:solidFill>
                  <a:srgbClr val="0000FF"/>
                </a:solidFill>
                <a:latin typeface="Arial" charset="0"/>
              </a:rPr>
              <a:t>MN</a:t>
            </a:r>
            <a:r>
              <a:rPr lang="vi-VN" sz="1850" b="1" kern="0" smtClean="0">
                <a:solidFill>
                  <a:srgbClr val="0000FF"/>
                </a:solidFill>
                <a:latin typeface="Arial" charset="0"/>
              </a:rPr>
              <a:t>, </a:t>
            </a:r>
            <a:r>
              <a:rPr lang="nl-NL" sz="1850" b="1" kern="0">
                <a:solidFill>
                  <a:srgbClr val="0000FF"/>
                </a:solidFill>
                <a:latin typeface="Arial" charset="0"/>
              </a:rPr>
              <a:t>cơ sở </a:t>
            </a:r>
            <a:r>
              <a:rPr lang="nl-NL" sz="1850" b="1" kern="0" smtClean="0">
                <a:solidFill>
                  <a:srgbClr val="0000FF"/>
                </a:solidFill>
                <a:latin typeface="Arial" charset="0"/>
              </a:rPr>
              <a:t>GDPT </a:t>
            </a:r>
            <a:r>
              <a:rPr lang="vi-VN" sz="1850" b="1" kern="0" smtClean="0">
                <a:solidFill>
                  <a:srgbClr val="0000FF"/>
                </a:solidFill>
                <a:latin typeface="Arial" charset="0"/>
              </a:rPr>
              <a:t>quyết </a:t>
            </a:r>
            <a:r>
              <a:rPr lang="vi-VN" sz="1850" b="1" kern="0">
                <a:solidFill>
                  <a:srgbClr val="0000FF"/>
                </a:solidFill>
                <a:latin typeface="Arial" charset="0"/>
              </a:rPr>
              <a:t>định về phương hướng hoạt động của nhà trường, huy động và giám sát việc sử dụng các nguồn lực dành cho nhà trường, gắn nhà trường với cộng đồng và </a:t>
            </a:r>
            <a:r>
              <a:rPr lang="en-US" sz="1850" b="1" kern="0" smtClean="0">
                <a:solidFill>
                  <a:srgbClr val="0000FF"/>
                </a:solidFill>
                <a:latin typeface="Arial" charset="0"/>
              </a:rPr>
              <a:t>XH</a:t>
            </a:r>
            <a:r>
              <a:rPr lang="vi-VN" sz="1850" b="1" kern="0" smtClean="0">
                <a:solidFill>
                  <a:srgbClr val="0000FF"/>
                </a:solidFill>
                <a:latin typeface="Arial" charset="0"/>
              </a:rPr>
              <a:t>, </a:t>
            </a:r>
            <a:r>
              <a:rPr lang="vi-VN" sz="1850" b="1" kern="0">
                <a:solidFill>
                  <a:srgbClr val="0000FF"/>
                </a:solidFill>
                <a:latin typeface="Arial" charset="0"/>
              </a:rPr>
              <a:t>bảo đảm thực hiện mục tiêu giáo dục</a:t>
            </a:r>
            <a:r>
              <a:rPr lang="nl-NL" sz="1850" b="1" kern="0" smtClean="0">
                <a:solidFill>
                  <a:srgbClr val="0000FF"/>
                </a:solidFill>
                <a:latin typeface="Arial" charset="0"/>
              </a:rPr>
              <a:t>.</a:t>
            </a:r>
          </a:p>
          <a:p>
            <a:pPr marL="565150" indent="0" algn="just" eaLnBrk="1" hangingPunct="1">
              <a:lnSpc>
                <a:spcPct val="108000"/>
              </a:lnSpc>
              <a:spcBef>
                <a:spcPts val="600"/>
              </a:spcBef>
              <a:spcAft>
                <a:spcPts val="0"/>
              </a:spcAft>
              <a:buClr>
                <a:srgbClr val="FF0000"/>
              </a:buClr>
              <a:buNone/>
              <a:defRPr/>
            </a:pPr>
            <a:r>
              <a:rPr lang="vi-VN" sz="1850" b="1" kern="0" smtClean="0">
                <a:solidFill>
                  <a:srgbClr val="FF3399"/>
                </a:solidFill>
                <a:latin typeface="Arial" charset="0"/>
              </a:rPr>
              <a:t>Thành </a:t>
            </a:r>
            <a:r>
              <a:rPr lang="vi-VN" sz="1850" b="1" kern="0">
                <a:solidFill>
                  <a:srgbClr val="FF3399"/>
                </a:solidFill>
                <a:latin typeface="Arial" charset="0"/>
              </a:rPr>
              <a:t>phần </a:t>
            </a:r>
            <a:r>
              <a:rPr lang="nl-NL" sz="1850" b="1" kern="0">
                <a:solidFill>
                  <a:srgbClr val="FF3399"/>
                </a:solidFill>
                <a:latin typeface="Arial" charset="0"/>
              </a:rPr>
              <a:t>h</a:t>
            </a:r>
            <a:r>
              <a:rPr lang="vi-VN" sz="1850" b="1" kern="0">
                <a:solidFill>
                  <a:srgbClr val="FF3399"/>
                </a:solidFill>
                <a:latin typeface="Arial" charset="0"/>
              </a:rPr>
              <a:t>ội đồng trường </a:t>
            </a:r>
            <a:r>
              <a:rPr lang="vi-VN" sz="1850" b="1" kern="0">
                <a:solidFill>
                  <a:srgbClr val="0000FF"/>
                </a:solidFill>
                <a:latin typeface="Arial" charset="0"/>
              </a:rPr>
              <a:t>đối với </a:t>
            </a:r>
            <a:r>
              <a:rPr lang="nl-NL" sz="1850" b="1" kern="0">
                <a:solidFill>
                  <a:srgbClr val="0000FF"/>
                </a:solidFill>
                <a:latin typeface="Arial" charset="0"/>
              </a:rPr>
              <a:t>nhà trẻ, trường </a:t>
            </a:r>
            <a:r>
              <a:rPr lang="nl-NL" sz="1850" b="1" kern="0" smtClean="0">
                <a:solidFill>
                  <a:srgbClr val="0000FF"/>
                </a:solidFill>
                <a:latin typeface="Arial" charset="0"/>
              </a:rPr>
              <a:t>MG, </a:t>
            </a:r>
            <a:r>
              <a:rPr lang="nl-NL" sz="1850" b="1" kern="0">
                <a:solidFill>
                  <a:srgbClr val="0000FF"/>
                </a:solidFill>
                <a:latin typeface="Arial" charset="0"/>
              </a:rPr>
              <a:t>trường </a:t>
            </a:r>
            <a:r>
              <a:rPr lang="nl-NL" sz="1850" b="1" kern="0" smtClean="0">
                <a:solidFill>
                  <a:srgbClr val="0000FF"/>
                </a:solidFill>
                <a:latin typeface="Arial" charset="0"/>
              </a:rPr>
              <a:t>MN</a:t>
            </a:r>
            <a:r>
              <a:rPr lang="vi-VN" sz="1850" b="1" kern="0" smtClean="0">
                <a:solidFill>
                  <a:srgbClr val="0000FF"/>
                </a:solidFill>
                <a:latin typeface="Arial" charset="0"/>
              </a:rPr>
              <a:t>, </a:t>
            </a:r>
            <a:r>
              <a:rPr lang="nl-NL" sz="1850" b="1" kern="0">
                <a:solidFill>
                  <a:srgbClr val="0000FF"/>
                </a:solidFill>
                <a:latin typeface="Arial" charset="0"/>
              </a:rPr>
              <a:t>cơ sở </a:t>
            </a:r>
            <a:r>
              <a:rPr lang="nl-NL" sz="1850" b="1" kern="0" smtClean="0">
                <a:solidFill>
                  <a:srgbClr val="0000FF"/>
                </a:solidFill>
                <a:latin typeface="Arial" charset="0"/>
              </a:rPr>
              <a:t>GDPT </a:t>
            </a:r>
            <a:r>
              <a:rPr lang="vi-VN" sz="1850" b="1" kern="0" smtClean="0">
                <a:solidFill>
                  <a:srgbClr val="0000FF"/>
                </a:solidFill>
                <a:latin typeface="Arial" charset="0"/>
              </a:rPr>
              <a:t>gồm </a:t>
            </a:r>
            <a:r>
              <a:rPr lang="nl-NL" sz="1850" b="1" kern="0">
                <a:solidFill>
                  <a:srgbClr val="008000"/>
                </a:solidFill>
                <a:latin typeface="Arial" charset="0"/>
              </a:rPr>
              <a:t>bí thư cấp ủy</a:t>
            </a:r>
            <a:r>
              <a:rPr lang="nl-NL" sz="1850" b="1" kern="0">
                <a:solidFill>
                  <a:srgbClr val="0000FF"/>
                </a:solidFill>
                <a:latin typeface="Arial" charset="0"/>
              </a:rPr>
              <a:t>, </a:t>
            </a:r>
            <a:r>
              <a:rPr lang="nl-NL" sz="1850" b="1" kern="0">
                <a:solidFill>
                  <a:srgbClr val="FF3399"/>
                </a:solidFill>
                <a:latin typeface="Arial" charset="0"/>
              </a:rPr>
              <a:t>hiệu trưởng</a:t>
            </a:r>
            <a:r>
              <a:rPr lang="vi-VN" sz="1850" b="1" kern="0">
                <a:solidFill>
                  <a:srgbClr val="0000FF"/>
                </a:solidFill>
                <a:latin typeface="Arial" charset="0"/>
              </a:rPr>
              <a:t>, </a:t>
            </a:r>
            <a:r>
              <a:rPr lang="nl-NL" sz="1850" b="1" kern="0">
                <a:solidFill>
                  <a:srgbClr val="CC3300"/>
                </a:solidFill>
                <a:latin typeface="Arial" charset="0"/>
              </a:rPr>
              <a:t>chủ tịch </a:t>
            </a:r>
            <a:r>
              <a:rPr lang="vi-VN" sz="1850" b="1" kern="0">
                <a:solidFill>
                  <a:srgbClr val="CC3300"/>
                </a:solidFill>
                <a:latin typeface="Arial" charset="0"/>
              </a:rPr>
              <a:t>Công đoàn</a:t>
            </a:r>
            <a:r>
              <a:rPr lang="nl-NL" sz="1850" b="1" kern="0">
                <a:solidFill>
                  <a:srgbClr val="0000FF"/>
                </a:solidFill>
                <a:latin typeface="Arial" charset="0"/>
              </a:rPr>
              <a:t>, </a:t>
            </a:r>
            <a:r>
              <a:rPr lang="nl-NL" sz="1850" b="1" kern="0">
                <a:solidFill>
                  <a:srgbClr val="008000"/>
                </a:solidFill>
                <a:latin typeface="Arial" charset="0"/>
              </a:rPr>
              <a:t>bí thư </a:t>
            </a:r>
            <a:r>
              <a:rPr lang="vi-VN" sz="1850" b="1" kern="0">
                <a:solidFill>
                  <a:srgbClr val="008000"/>
                </a:solidFill>
                <a:latin typeface="Arial" charset="0"/>
              </a:rPr>
              <a:t>Đoàn </a:t>
            </a:r>
            <a:r>
              <a:rPr lang="en-US" sz="1850" b="1" kern="0" smtClean="0">
                <a:solidFill>
                  <a:srgbClr val="008000"/>
                </a:solidFill>
                <a:latin typeface="Arial" charset="0"/>
              </a:rPr>
              <a:t>TNCS HCM</a:t>
            </a:r>
            <a:r>
              <a:rPr lang="vi-VN" sz="1850" b="1" kern="0" smtClean="0">
                <a:solidFill>
                  <a:srgbClr val="0000FF"/>
                </a:solidFill>
                <a:latin typeface="Arial" charset="0"/>
              </a:rPr>
              <a:t>, </a:t>
            </a:r>
            <a:r>
              <a:rPr lang="vi-VN" sz="1850" b="1" kern="0">
                <a:solidFill>
                  <a:srgbClr val="CC3300"/>
                </a:solidFill>
                <a:latin typeface="Arial" charset="0"/>
              </a:rPr>
              <a:t>đại diện tổ chuyên môn</a:t>
            </a:r>
            <a:r>
              <a:rPr lang="vi-VN" sz="1850" b="1" kern="0">
                <a:solidFill>
                  <a:srgbClr val="0000FF"/>
                </a:solidFill>
                <a:latin typeface="Arial" charset="0"/>
              </a:rPr>
              <a:t>, </a:t>
            </a:r>
            <a:r>
              <a:rPr lang="vi-VN" sz="1850" b="1" kern="0">
                <a:solidFill>
                  <a:srgbClr val="008000"/>
                </a:solidFill>
                <a:latin typeface="Arial" charset="0"/>
              </a:rPr>
              <a:t>đại diện tổ </a:t>
            </a:r>
            <a:r>
              <a:rPr lang="nl-NL" sz="1850" b="1" kern="0">
                <a:solidFill>
                  <a:srgbClr val="008000"/>
                </a:solidFill>
                <a:latin typeface="Arial" charset="0"/>
              </a:rPr>
              <a:t>v</a:t>
            </a:r>
            <a:r>
              <a:rPr lang="vi-VN" sz="1850" b="1" kern="0">
                <a:solidFill>
                  <a:srgbClr val="008000"/>
                </a:solidFill>
                <a:latin typeface="Arial" charset="0"/>
              </a:rPr>
              <a:t>ăn phòng</a:t>
            </a:r>
            <a:r>
              <a:rPr lang="nl-NL" sz="1850" b="1" kern="0">
                <a:solidFill>
                  <a:srgbClr val="0000FF"/>
                </a:solidFill>
                <a:latin typeface="Arial" charset="0"/>
              </a:rPr>
              <a:t>,</a:t>
            </a:r>
            <a:r>
              <a:rPr lang="vi-VN" sz="1850" b="1" kern="0">
                <a:solidFill>
                  <a:srgbClr val="0000FF"/>
                </a:solidFill>
                <a:latin typeface="Arial" charset="0"/>
              </a:rPr>
              <a:t> </a:t>
            </a:r>
            <a:r>
              <a:rPr lang="vi-VN" sz="1850" b="1" kern="0">
                <a:solidFill>
                  <a:srgbClr val="FF3399"/>
                </a:solidFill>
                <a:latin typeface="Arial" charset="0"/>
              </a:rPr>
              <a:t>đại diện chính quyền địa phương</a:t>
            </a:r>
            <a:r>
              <a:rPr lang="vi-VN" sz="1850" b="1" kern="0">
                <a:solidFill>
                  <a:srgbClr val="0000FF"/>
                </a:solidFill>
                <a:latin typeface="Arial" charset="0"/>
              </a:rPr>
              <a:t>, </a:t>
            </a:r>
            <a:r>
              <a:rPr lang="vi-VN" sz="1850" b="1" kern="0">
                <a:solidFill>
                  <a:srgbClr val="008000"/>
                </a:solidFill>
                <a:latin typeface="Arial" charset="0"/>
              </a:rPr>
              <a:t>ban đại diện cha mẹ </a:t>
            </a:r>
            <a:r>
              <a:rPr lang="en-US" sz="1850" b="1" kern="0" smtClean="0">
                <a:solidFill>
                  <a:srgbClr val="008000"/>
                </a:solidFill>
                <a:latin typeface="Arial" charset="0"/>
              </a:rPr>
              <a:t>HS</a:t>
            </a:r>
            <a:r>
              <a:rPr lang="en-US" sz="1850" b="1" kern="0" smtClean="0">
                <a:solidFill>
                  <a:srgbClr val="FF3399"/>
                </a:solidFill>
                <a:latin typeface="Arial" charset="0"/>
              </a:rPr>
              <a:t> </a:t>
            </a:r>
            <a:r>
              <a:rPr lang="vi-VN" sz="1850" b="1" kern="0" smtClean="0">
                <a:solidFill>
                  <a:srgbClr val="0000FF"/>
                </a:solidFill>
                <a:latin typeface="Arial" charset="0"/>
              </a:rPr>
              <a:t>và </a:t>
            </a:r>
            <a:r>
              <a:rPr lang="vi-VN" sz="1850" b="1" kern="0">
                <a:solidFill>
                  <a:srgbClr val="CC3300"/>
                </a:solidFill>
                <a:latin typeface="Arial" charset="0"/>
              </a:rPr>
              <a:t>đại diện </a:t>
            </a:r>
            <a:r>
              <a:rPr lang="en-US" sz="1850" b="1" kern="0" smtClean="0">
                <a:solidFill>
                  <a:srgbClr val="CC3300"/>
                </a:solidFill>
                <a:latin typeface="Arial" charset="0"/>
              </a:rPr>
              <a:t>HS </a:t>
            </a:r>
            <a:r>
              <a:rPr lang="nl-NL" sz="1850" b="1" kern="0" smtClean="0">
                <a:solidFill>
                  <a:srgbClr val="CC3300"/>
                </a:solidFill>
                <a:latin typeface="Arial" charset="0"/>
              </a:rPr>
              <a:t>đối </a:t>
            </a:r>
            <a:r>
              <a:rPr lang="nl-NL" sz="1850" b="1" kern="0">
                <a:solidFill>
                  <a:srgbClr val="CC3300"/>
                </a:solidFill>
                <a:latin typeface="Arial" charset="0"/>
              </a:rPr>
              <a:t>với trường </a:t>
            </a:r>
            <a:r>
              <a:rPr lang="nl-NL" sz="1850" b="1" kern="0" smtClean="0">
                <a:solidFill>
                  <a:srgbClr val="CC3300"/>
                </a:solidFill>
                <a:latin typeface="Arial" charset="0"/>
              </a:rPr>
              <a:t>THCS, </a:t>
            </a:r>
            <a:r>
              <a:rPr lang="nl-NL" sz="1850" b="1" kern="0">
                <a:solidFill>
                  <a:srgbClr val="CC3300"/>
                </a:solidFill>
                <a:latin typeface="Arial" charset="0"/>
              </a:rPr>
              <a:t>trường </a:t>
            </a:r>
            <a:r>
              <a:rPr lang="nl-NL" sz="1850" b="1" kern="0" smtClean="0">
                <a:solidFill>
                  <a:srgbClr val="CC3300"/>
                </a:solidFill>
                <a:latin typeface="Arial" charset="0"/>
              </a:rPr>
              <a:t>THPT</a:t>
            </a:r>
            <a:r>
              <a:rPr lang="nl-NL" sz="1850" b="1" kern="0" smtClean="0">
                <a:solidFill>
                  <a:srgbClr val="0000FF"/>
                </a:solidFill>
                <a:latin typeface="Arial" charset="0"/>
              </a:rPr>
              <a:t>;</a:t>
            </a:r>
          </a:p>
          <a:p>
            <a:pPr marL="565150" indent="-457200" algn="just" eaLnBrk="1" hangingPunct="1">
              <a:lnSpc>
                <a:spcPct val="105000"/>
              </a:lnSpc>
              <a:spcBef>
                <a:spcPts val="600"/>
              </a:spcBef>
              <a:spcAft>
                <a:spcPts val="0"/>
              </a:spcAft>
              <a:buClr>
                <a:srgbClr val="FF0000"/>
              </a:buClr>
              <a:buFont typeface="+mj-lt"/>
              <a:buAutoNum type="alphaLcParenR" startAt="2"/>
              <a:defRPr/>
            </a:pPr>
            <a:r>
              <a:rPr lang="vi-VN" sz="1850" b="1" kern="0" smtClean="0">
                <a:solidFill>
                  <a:srgbClr val="0000FF"/>
                </a:solidFill>
                <a:latin typeface="Arial" charset="0"/>
              </a:rPr>
              <a:t>Hội </a:t>
            </a:r>
            <a:r>
              <a:rPr lang="vi-VN" sz="1850" b="1" kern="0">
                <a:solidFill>
                  <a:srgbClr val="0000FF"/>
                </a:solidFill>
                <a:latin typeface="Arial" charset="0"/>
              </a:rPr>
              <a:t>đồng trường đối với cơ sở </a:t>
            </a:r>
            <a:r>
              <a:rPr lang="en-US" sz="1850" b="1" kern="0" smtClean="0">
                <a:solidFill>
                  <a:srgbClr val="0000FF"/>
                </a:solidFill>
                <a:latin typeface="Arial" charset="0"/>
              </a:rPr>
              <a:t>GDNN </a:t>
            </a:r>
            <a:r>
              <a:rPr lang="vi-VN" sz="1850" b="1" kern="0" smtClean="0">
                <a:solidFill>
                  <a:srgbClr val="0000FF"/>
                </a:solidFill>
                <a:latin typeface="Arial" charset="0"/>
              </a:rPr>
              <a:t>thực </a:t>
            </a:r>
            <a:r>
              <a:rPr lang="vi-VN" sz="1850" b="1" kern="0">
                <a:solidFill>
                  <a:srgbClr val="0000FF"/>
                </a:solidFill>
                <a:latin typeface="Arial" charset="0"/>
              </a:rPr>
              <a:t>hiện theo quy định của </a:t>
            </a:r>
            <a:r>
              <a:rPr lang="en-US" sz="1850" b="1" kern="0" smtClean="0">
                <a:solidFill>
                  <a:srgbClr val="0000FF"/>
                </a:solidFill>
                <a:latin typeface="Arial" charset="0"/>
              </a:rPr>
              <a:t/>
            </a:r>
            <a:br>
              <a:rPr lang="en-US" sz="1850" b="1" kern="0" smtClean="0">
                <a:solidFill>
                  <a:srgbClr val="0000FF"/>
                </a:solidFill>
                <a:latin typeface="Arial" charset="0"/>
              </a:rPr>
            </a:br>
            <a:r>
              <a:rPr lang="vi-VN" sz="1850" b="1" kern="0" smtClean="0">
                <a:solidFill>
                  <a:srgbClr val="0000FF"/>
                </a:solidFill>
                <a:latin typeface="Arial" charset="0"/>
              </a:rPr>
              <a:t>Luật </a:t>
            </a:r>
            <a:r>
              <a:rPr lang="vi-VN" sz="1850" b="1" kern="0">
                <a:solidFill>
                  <a:srgbClr val="0000FF"/>
                </a:solidFill>
                <a:latin typeface="Arial" charset="0"/>
              </a:rPr>
              <a:t>Giáo dục nghề </a:t>
            </a:r>
            <a:r>
              <a:rPr lang="vi-VN" sz="1850" b="1" kern="0" smtClean="0">
                <a:solidFill>
                  <a:srgbClr val="0000FF"/>
                </a:solidFill>
                <a:latin typeface="Arial" charset="0"/>
              </a:rPr>
              <a:t>nghiệp;</a:t>
            </a:r>
            <a:endParaRPr lang="en-US" sz="18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startAt="2"/>
              <a:defRPr/>
            </a:pPr>
            <a:r>
              <a:rPr lang="vi-VN" sz="1850" b="1" kern="0" smtClean="0">
                <a:solidFill>
                  <a:srgbClr val="0000FF"/>
                </a:solidFill>
                <a:latin typeface="Arial" charset="0"/>
              </a:rPr>
              <a:t>Hội </a:t>
            </a:r>
            <a:r>
              <a:rPr lang="vi-VN" sz="1850" b="1" kern="0">
                <a:solidFill>
                  <a:srgbClr val="0000FF"/>
                </a:solidFill>
                <a:latin typeface="Arial" charset="0"/>
              </a:rPr>
              <a:t>đồng trường đối với cơ sở </a:t>
            </a:r>
            <a:r>
              <a:rPr lang="en-US" sz="1850" b="1" kern="0" smtClean="0">
                <a:solidFill>
                  <a:srgbClr val="0000FF"/>
                </a:solidFill>
                <a:latin typeface="Arial" charset="0"/>
              </a:rPr>
              <a:t>GDĐH </a:t>
            </a:r>
            <a:r>
              <a:rPr lang="vi-VN" sz="1850" b="1" kern="0" smtClean="0">
                <a:solidFill>
                  <a:srgbClr val="0000FF"/>
                </a:solidFill>
                <a:latin typeface="Arial" charset="0"/>
              </a:rPr>
              <a:t>thực </a:t>
            </a:r>
            <a:r>
              <a:rPr lang="vi-VN" sz="1850" b="1" kern="0">
                <a:solidFill>
                  <a:srgbClr val="0000FF"/>
                </a:solidFill>
                <a:latin typeface="Arial" charset="0"/>
              </a:rPr>
              <a:t>hiện theo quy định của </a:t>
            </a:r>
            <a:r>
              <a:rPr lang="en-US" sz="1850" b="1" kern="0" smtClean="0">
                <a:solidFill>
                  <a:srgbClr val="0000FF"/>
                </a:solidFill>
                <a:latin typeface="Arial" charset="0"/>
              </a:rPr>
              <a:t/>
            </a:r>
            <a:br>
              <a:rPr lang="en-US" sz="1850" b="1" kern="0" smtClean="0">
                <a:solidFill>
                  <a:srgbClr val="0000FF"/>
                </a:solidFill>
                <a:latin typeface="Arial" charset="0"/>
              </a:rPr>
            </a:br>
            <a:r>
              <a:rPr lang="vi-VN" sz="1850" b="1" kern="0" smtClean="0">
                <a:solidFill>
                  <a:srgbClr val="0000FF"/>
                </a:solidFill>
                <a:latin typeface="Arial" charset="0"/>
              </a:rPr>
              <a:t>Luật </a:t>
            </a:r>
            <a:r>
              <a:rPr lang="vi-VN" sz="1850" b="1" kern="0">
                <a:solidFill>
                  <a:srgbClr val="0000FF"/>
                </a:solidFill>
                <a:latin typeface="Arial" charset="0"/>
              </a:rPr>
              <a:t>Giáo dục đại học</a:t>
            </a:r>
            <a:r>
              <a:rPr lang="vi-VN" sz="1850" b="1" kern="0" smtClean="0">
                <a:solidFill>
                  <a:srgbClr val="0000FF"/>
                </a:solidFill>
                <a:latin typeface="Arial" charset="0"/>
              </a:rPr>
              <a:t>.</a:t>
            </a:r>
            <a:endParaRPr lang="nb-NO" sz="1850" b="1" kern="0">
              <a:solidFill>
                <a:srgbClr val="0000FF"/>
              </a:solidFill>
              <a:latin typeface="Arial" charset="0"/>
            </a:endParaRPr>
          </a:p>
        </p:txBody>
      </p:sp>
    </p:spTree>
    <p:extLst>
      <p:ext uri="{BB962C8B-B14F-4D97-AF65-F5344CB8AC3E}">
        <p14:creationId xmlns:p14="http://schemas.microsoft.com/office/powerpoint/2010/main" val="23890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55. Hội đồng trường </a:t>
            </a: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FF3399"/>
                </a:solidFill>
                <a:latin typeface="Arial" charset="0"/>
              </a:rPr>
              <a:t>Hội </a:t>
            </a:r>
            <a:r>
              <a:rPr lang="vi-VN" sz="2200" b="1" kern="0">
                <a:solidFill>
                  <a:srgbClr val="FF3399"/>
                </a:solidFill>
                <a:latin typeface="Arial" charset="0"/>
              </a:rPr>
              <a:t>đồng trường của </a:t>
            </a:r>
            <a:r>
              <a:rPr lang="nl-NL" sz="2200" b="1" kern="0">
                <a:solidFill>
                  <a:srgbClr val="FF3399"/>
                </a:solidFill>
                <a:latin typeface="Arial" charset="0"/>
              </a:rPr>
              <a:t>nhà trẻ,</a:t>
            </a:r>
            <a:r>
              <a:rPr lang="vi-VN" sz="2200" b="1" kern="0">
                <a:solidFill>
                  <a:srgbClr val="FF3399"/>
                </a:solidFill>
                <a:latin typeface="Arial" charset="0"/>
              </a:rPr>
              <a:t> trường mẫu giáo,</a:t>
            </a:r>
            <a:r>
              <a:rPr lang="nl-NL" sz="2200" b="1" kern="0">
                <a:solidFill>
                  <a:srgbClr val="FF3399"/>
                </a:solidFill>
                <a:latin typeface="Arial" charset="0"/>
              </a:rPr>
              <a:t> trường </a:t>
            </a:r>
            <a:r>
              <a:rPr lang="vi-VN" sz="2200" b="1" kern="0">
                <a:solidFill>
                  <a:srgbClr val="FF3399"/>
                </a:solidFill>
                <a:latin typeface="Arial" charset="0"/>
              </a:rPr>
              <a:t>mầm non dân lập</a:t>
            </a:r>
            <a:r>
              <a:rPr lang="vi-VN" sz="2200" b="1" kern="0">
                <a:solidFill>
                  <a:srgbClr val="0000FF"/>
                </a:solidFill>
                <a:latin typeface="Arial" charset="0"/>
              </a:rPr>
              <a:t> là tổ chức thực hiện quyền đại diện sở hữu của nhà trường do cộng đồng dân cư thành lập trường đề cử; chịu trách nhiệm quyết định phương hướng hoạt động, quy hoạch, kế hoạch phát triển, tổ chức, nhân sự, tài chính, tài sản, bảo đảm thực hiện mục tiêu giáo dục, phù hợp với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200" b="1" kern="0" smtClean="0">
                <a:solidFill>
                  <a:srgbClr val="FF3399"/>
                </a:solidFill>
                <a:latin typeface="Arial" charset="0"/>
              </a:rPr>
              <a:t>Thành </a:t>
            </a:r>
            <a:r>
              <a:rPr lang="vi-VN" sz="2200" b="1" kern="0">
                <a:solidFill>
                  <a:srgbClr val="FF3399"/>
                </a:solidFill>
                <a:latin typeface="Arial" charset="0"/>
              </a:rPr>
              <a:t>phần hội đồng trường </a:t>
            </a:r>
            <a:r>
              <a:rPr lang="vi-VN" sz="2200" b="1" kern="0">
                <a:solidFill>
                  <a:srgbClr val="0000FF"/>
                </a:solidFill>
                <a:latin typeface="Arial" charset="0"/>
              </a:rPr>
              <a:t>gồm </a:t>
            </a:r>
            <a:r>
              <a:rPr lang="vi-VN" sz="2200" b="1" kern="0">
                <a:solidFill>
                  <a:srgbClr val="008000"/>
                </a:solidFill>
                <a:latin typeface="Arial" charset="0"/>
              </a:rPr>
              <a:t>đại diện cộng đồng dân cư</a:t>
            </a:r>
            <a:r>
              <a:rPr lang="vi-VN" sz="2200" b="1" kern="0">
                <a:solidFill>
                  <a:srgbClr val="0000FF"/>
                </a:solidFill>
                <a:latin typeface="Arial" charset="0"/>
              </a:rPr>
              <a:t>, </a:t>
            </a:r>
            <a:r>
              <a:rPr lang="vi-VN" sz="2200" b="1" kern="0">
                <a:solidFill>
                  <a:srgbClr val="CC3300"/>
                </a:solidFill>
                <a:latin typeface="Arial" charset="0"/>
              </a:rPr>
              <a:t>đại diện chính quyền địa phương cấp xã </a:t>
            </a:r>
            <a:r>
              <a:rPr lang="vi-VN" sz="2200" b="1" kern="0">
                <a:solidFill>
                  <a:srgbClr val="0000FF"/>
                </a:solidFill>
                <a:latin typeface="Arial" charset="0"/>
              </a:rPr>
              <a:t>và </a:t>
            </a:r>
            <a:r>
              <a:rPr lang="vi-VN" sz="2200" b="1" kern="0">
                <a:solidFill>
                  <a:srgbClr val="FF3399"/>
                </a:solidFill>
                <a:latin typeface="Arial" charset="0"/>
              </a:rPr>
              <a:t>người góp vốn xây dựng</a:t>
            </a:r>
            <a:r>
              <a:rPr lang="vi-VN" sz="2200" b="1" kern="0">
                <a:solidFill>
                  <a:srgbClr val="0000FF"/>
                </a:solidFill>
                <a:latin typeface="Arial" charset="0"/>
              </a:rPr>
              <a:t>, duy trì hoạt động của nhà trường</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447322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HỎI KHỞI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a:t>
            </a:r>
            <a:r>
              <a:rPr lang="vi-VN" sz="2400" b="1" kern="0">
                <a:solidFill>
                  <a:srgbClr val="FF0066"/>
                </a:solidFill>
                <a:latin typeface="Arial" charset="0"/>
              </a:rPr>
              <a:t>Tính đến thời điểm hiện nay, nước </a:t>
            </a:r>
            <a:r>
              <a:rPr lang="vi-VN" sz="2400" b="1" kern="0">
                <a:solidFill>
                  <a:srgbClr val="FF0066"/>
                </a:solidFill>
                <a:latin typeface="Arial" charset="0"/>
              </a:rPr>
              <a:t>ta </a:t>
            </a:r>
            <a:r>
              <a:rPr lang="en-US" sz="2400" b="1" kern="0" smtClean="0">
                <a:solidFill>
                  <a:srgbClr val="FF0066"/>
                </a:solidFill>
                <a:latin typeface="Arial" charset="0"/>
              </a:rPr>
              <a:t>đã ban hành mấy bản </a:t>
            </a:r>
            <a:r>
              <a:rPr lang="vi-VN" sz="2400" b="1" kern="0" smtClean="0">
                <a:solidFill>
                  <a:srgbClr val="FF0066"/>
                </a:solidFill>
                <a:latin typeface="Arial" charset="0"/>
              </a:rPr>
              <a:t>hiến pháp</a:t>
            </a:r>
            <a:r>
              <a:rPr lang="en-US" sz="2400" b="1" kern="0" smtClean="0">
                <a:solidFill>
                  <a:srgbClr val="FF0066"/>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2216837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8000"/>
              </a:lnSpc>
              <a:spcBef>
                <a:spcPts val="600"/>
              </a:spcBef>
              <a:spcAft>
                <a:spcPts val="0"/>
              </a:spcAft>
              <a:buClr>
                <a:srgbClr val="FF0000"/>
              </a:buClr>
              <a:buFont typeface="Wingdings" panose="05000000000000000000" pitchFamily="2" charset="2"/>
              <a:buChar char="v"/>
              <a:defRPr/>
            </a:pPr>
            <a:r>
              <a:rPr lang="nl-NL" sz="1800" b="1" kern="0" smtClean="0">
                <a:solidFill>
                  <a:srgbClr val="FF0000"/>
                </a:solidFill>
                <a:latin typeface="Arial" charset="0"/>
              </a:rPr>
              <a:t>Điều </a:t>
            </a:r>
            <a:r>
              <a:rPr lang="nl-NL" sz="1800" b="1" kern="0">
                <a:solidFill>
                  <a:srgbClr val="FF0000"/>
                </a:solidFill>
                <a:latin typeface="Arial" charset="0"/>
              </a:rPr>
              <a:t>55. Hội đồng trường </a:t>
            </a:r>
          </a:p>
          <a:p>
            <a:pPr marL="565150" indent="-457200" algn="just" eaLnBrk="1" hangingPunct="1">
              <a:lnSpc>
                <a:spcPct val="108000"/>
              </a:lnSpc>
              <a:spcBef>
                <a:spcPts val="600"/>
              </a:spcBef>
              <a:spcAft>
                <a:spcPts val="0"/>
              </a:spcAft>
              <a:buClr>
                <a:srgbClr val="FF0000"/>
              </a:buClr>
              <a:buFont typeface="+mj-lt"/>
              <a:buAutoNum type="arabicPeriod" startAt="3"/>
              <a:defRPr/>
            </a:pPr>
            <a:r>
              <a:rPr lang="vi-VN" sz="1800" b="1" kern="0" smtClean="0">
                <a:solidFill>
                  <a:srgbClr val="FF3399"/>
                </a:solidFill>
                <a:latin typeface="Arial" charset="0"/>
              </a:rPr>
              <a:t>Hội </a:t>
            </a:r>
            <a:r>
              <a:rPr lang="vi-VN" sz="1800" b="1" kern="0">
                <a:solidFill>
                  <a:srgbClr val="FF3399"/>
                </a:solidFill>
                <a:latin typeface="Arial" charset="0"/>
              </a:rPr>
              <a:t>đồng trường của trường tư thục </a:t>
            </a:r>
            <a:r>
              <a:rPr lang="vi-VN" sz="1800" b="1" kern="0">
                <a:solidFill>
                  <a:srgbClr val="0000FF"/>
                </a:solidFill>
                <a:latin typeface="Arial" charset="0"/>
              </a:rPr>
              <a:t>là tổ chức quản trị nhà trường, thực hiện quyền đại diện cho nhà đầu tư và các bên có lợi ích liên quan, chịu trách nhiệm tổ chức thực hiện quyết định của nhà đầu </a:t>
            </a:r>
            <a:r>
              <a:rPr lang="vi-VN" sz="1800" b="1" kern="0" smtClean="0">
                <a:solidFill>
                  <a:srgbClr val="0000FF"/>
                </a:solidFill>
                <a:latin typeface="Arial" charset="0"/>
              </a:rPr>
              <a:t>tư</a:t>
            </a:r>
            <a:r>
              <a:rPr lang="en-US" sz="1800" b="1" kern="0" smtClean="0">
                <a:solidFill>
                  <a:srgbClr val="0000FF"/>
                </a:solidFill>
                <a:latin typeface="Arial" charset="0"/>
              </a:rPr>
              <a:t> (NĐT)</a:t>
            </a:r>
            <a:r>
              <a:rPr lang="vi-VN" sz="1800" b="1" kern="0" smtClean="0">
                <a:solidFill>
                  <a:srgbClr val="0000FF"/>
                </a:solidFill>
                <a:latin typeface="Arial" charset="0"/>
              </a:rPr>
              <a:t>. </a:t>
            </a:r>
            <a:endParaRPr lang="en-US"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vi-VN" sz="1800" b="1" kern="0" smtClean="0">
                <a:solidFill>
                  <a:srgbClr val="FF3399"/>
                </a:solidFill>
                <a:latin typeface="Arial" charset="0"/>
              </a:rPr>
              <a:t>Thành </a:t>
            </a:r>
            <a:r>
              <a:rPr lang="vi-VN" sz="1800" b="1" kern="0">
                <a:solidFill>
                  <a:srgbClr val="FF3399"/>
                </a:solidFill>
                <a:latin typeface="Arial" charset="0"/>
              </a:rPr>
              <a:t>phần của hội đồng trường của trường tư thục </a:t>
            </a:r>
            <a:r>
              <a:rPr lang="vi-VN" sz="1800" b="1" kern="0">
                <a:solidFill>
                  <a:srgbClr val="0000FF"/>
                </a:solidFill>
                <a:latin typeface="Arial" charset="0"/>
              </a:rPr>
              <a:t>do </a:t>
            </a:r>
            <a:r>
              <a:rPr lang="en-US" sz="1800" b="1" kern="0" smtClean="0">
                <a:solidFill>
                  <a:srgbClr val="0000FF"/>
                </a:solidFill>
                <a:latin typeface="Arial" charset="0"/>
              </a:rPr>
              <a:t>NĐT </a:t>
            </a:r>
            <a:r>
              <a:rPr lang="vi-VN" sz="1800" b="1" kern="0" smtClean="0">
                <a:solidFill>
                  <a:srgbClr val="0000FF"/>
                </a:solidFill>
                <a:latin typeface="Arial" charset="0"/>
              </a:rPr>
              <a:t>trong </a:t>
            </a:r>
            <a:r>
              <a:rPr lang="vi-VN" sz="1800" b="1" kern="0">
                <a:solidFill>
                  <a:srgbClr val="0000FF"/>
                </a:solidFill>
                <a:latin typeface="Arial" charset="0"/>
              </a:rPr>
              <a:t>nước, </a:t>
            </a:r>
            <a:r>
              <a:rPr lang="en-US" sz="1800" b="1" kern="0" smtClean="0">
                <a:solidFill>
                  <a:srgbClr val="0000FF"/>
                </a:solidFill>
                <a:latin typeface="Arial" charset="0"/>
              </a:rPr>
              <a:t>NĐT </a:t>
            </a:r>
            <a:r>
              <a:rPr lang="vi-VN" sz="1800" b="1" kern="0" smtClean="0">
                <a:solidFill>
                  <a:srgbClr val="0000FF"/>
                </a:solidFill>
                <a:latin typeface="Arial" charset="0"/>
              </a:rPr>
              <a:t>nước </a:t>
            </a:r>
            <a:r>
              <a:rPr lang="vi-VN" sz="1800" b="1" kern="0">
                <a:solidFill>
                  <a:srgbClr val="0000FF"/>
                </a:solidFill>
                <a:latin typeface="Arial" charset="0"/>
              </a:rPr>
              <a:t>ngoài đầu tư gồm đại diện </a:t>
            </a:r>
            <a:r>
              <a:rPr lang="en-US" sz="1800" b="1" kern="0" smtClean="0">
                <a:solidFill>
                  <a:srgbClr val="0000FF"/>
                </a:solidFill>
                <a:latin typeface="Arial" charset="0"/>
              </a:rPr>
              <a:t>NĐT</a:t>
            </a:r>
            <a:r>
              <a:rPr lang="vi-VN" sz="1800" b="1" kern="0" smtClean="0">
                <a:solidFill>
                  <a:srgbClr val="0000FF"/>
                </a:solidFill>
                <a:latin typeface="Arial" charset="0"/>
              </a:rPr>
              <a:t>, </a:t>
            </a:r>
            <a:r>
              <a:rPr lang="vi-VN" sz="1800" b="1" kern="0">
                <a:solidFill>
                  <a:srgbClr val="0000FF"/>
                </a:solidFill>
                <a:latin typeface="Arial" charset="0"/>
              </a:rPr>
              <a:t>thành viên trong và ngoài trường </a:t>
            </a:r>
            <a:r>
              <a:rPr lang="nl-NL" sz="1800" b="1" kern="0">
                <a:solidFill>
                  <a:srgbClr val="FF3399"/>
                </a:solidFill>
                <a:latin typeface="Arial" charset="0"/>
              </a:rPr>
              <a:t>do hội nghị nhà</a:t>
            </a:r>
            <a:r>
              <a:rPr lang="vi-VN" sz="1800" b="1" kern="0">
                <a:solidFill>
                  <a:srgbClr val="FF3399"/>
                </a:solidFill>
                <a:latin typeface="Arial" charset="0"/>
              </a:rPr>
              <a:t> đầu tư bầu, quyết định theo tỷ </a:t>
            </a:r>
            <a:r>
              <a:rPr lang="nl-NL" sz="1800" b="1" kern="0">
                <a:solidFill>
                  <a:srgbClr val="FF3399"/>
                </a:solidFill>
                <a:latin typeface="Arial" charset="0"/>
              </a:rPr>
              <a:t>lệ vốn </a:t>
            </a:r>
            <a:r>
              <a:rPr lang="nl-NL" sz="1800" b="1" kern="0" smtClean="0">
                <a:solidFill>
                  <a:srgbClr val="FF3399"/>
                </a:solidFill>
                <a:latin typeface="Arial" charset="0"/>
              </a:rPr>
              <a:t>góp.</a:t>
            </a:r>
          </a:p>
          <a:p>
            <a:pPr marL="565150" indent="0" algn="just" eaLnBrk="1" hangingPunct="1">
              <a:lnSpc>
                <a:spcPct val="108000"/>
              </a:lnSpc>
              <a:spcBef>
                <a:spcPts val="600"/>
              </a:spcBef>
              <a:spcAft>
                <a:spcPts val="0"/>
              </a:spcAft>
              <a:buClr>
                <a:srgbClr val="FF0000"/>
              </a:buClr>
              <a:buNone/>
              <a:defRPr/>
            </a:pPr>
            <a:r>
              <a:rPr lang="nl-NL" sz="1800" b="1" kern="0" smtClean="0">
                <a:solidFill>
                  <a:srgbClr val="008000"/>
                </a:solidFill>
                <a:latin typeface="Arial" charset="0"/>
              </a:rPr>
              <a:t>Thành </a:t>
            </a:r>
            <a:r>
              <a:rPr lang="nl-NL" sz="1800" b="1" kern="0">
                <a:solidFill>
                  <a:srgbClr val="008000"/>
                </a:solidFill>
                <a:latin typeface="Arial" charset="0"/>
              </a:rPr>
              <a:t>phần của hội đồng trường của </a:t>
            </a:r>
            <a:r>
              <a:rPr lang="vi-VN" sz="1800" b="1" kern="0">
                <a:solidFill>
                  <a:srgbClr val="008000"/>
                </a:solidFill>
                <a:latin typeface="Arial" charset="0"/>
              </a:rPr>
              <a:t>trường tư thục hoạt động không vì lợi nhuận </a:t>
            </a:r>
            <a:r>
              <a:rPr lang="nl-NL" sz="1800" b="1" kern="0">
                <a:solidFill>
                  <a:srgbClr val="0000FF"/>
                </a:solidFill>
                <a:latin typeface="Arial" charset="0"/>
              </a:rPr>
              <a:t>do </a:t>
            </a:r>
            <a:r>
              <a:rPr lang="nl-NL" sz="1800" b="1" kern="0" smtClean="0">
                <a:solidFill>
                  <a:srgbClr val="0000FF"/>
                </a:solidFill>
                <a:latin typeface="Arial" charset="0"/>
              </a:rPr>
              <a:t>NĐT trong </a:t>
            </a:r>
            <a:r>
              <a:rPr lang="nl-NL" sz="1800" b="1" kern="0">
                <a:solidFill>
                  <a:srgbClr val="0000FF"/>
                </a:solidFill>
                <a:latin typeface="Arial" charset="0"/>
              </a:rPr>
              <a:t>nước đầu tư</a:t>
            </a:r>
            <a:r>
              <a:rPr lang="vi-VN" sz="1800" b="1" kern="0">
                <a:solidFill>
                  <a:srgbClr val="0000FF"/>
                </a:solidFill>
                <a:latin typeface="Arial" charset="0"/>
              </a:rPr>
              <a:t> gồm </a:t>
            </a:r>
            <a:r>
              <a:rPr lang="vi-VN" sz="1800" b="1" kern="0">
                <a:solidFill>
                  <a:srgbClr val="FF3399"/>
                </a:solidFill>
                <a:latin typeface="Arial" charset="0"/>
              </a:rPr>
              <a:t>đại diện </a:t>
            </a:r>
            <a:r>
              <a:rPr lang="en-US" sz="1800" b="1" kern="0" smtClean="0">
                <a:solidFill>
                  <a:srgbClr val="FF3399"/>
                </a:solidFill>
                <a:latin typeface="Arial" charset="0"/>
              </a:rPr>
              <a:t>NĐT </a:t>
            </a:r>
            <a:r>
              <a:rPr lang="nl-NL" sz="1800" b="1" kern="0" smtClean="0">
                <a:solidFill>
                  <a:srgbClr val="FF3399"/>
                </a:solidFill>
                <a:latin typeface="Arial" charset="0"/>
              </a:rPr>
              <a:t>do </a:t>
            </a:r>
            <a:r>
              <a:rPr lang="nl-NL" sz="1800" b="1" kern="0">
                <a:solidFill>
                  <a:srgbClr val="FF3399"/>
                </a:solidFill>
                <a:latin typeface="Arial" charset="0"/>
              </a:rPr>
              <a:t>các </a:t>
            </a:r>
            <a:r>
              <a:rPr lang="nl-NL" sz="1800" b="1" kern="0" smtClean="0">
                <a:solidFill>
                  <a:srgbClr val="FF3399"/>
                </a:solidFill>
                <a:latin typeface="Arial" charset="0"/>
              </a:rPr>
              <a:t>NĐT </a:t>
            </a:r>
            <a:r>
              <a:rPr lang="vi-VN" sz="1800" b="1" kern="0" smtClean="0">
                <a:solidFill>
                  <a:srgbClr val="FF3399"/>
                </a:solidFill>
                <a:latin typeface="Arial" charset="0"/>
              </a:rPr>
              <a:t>bầu</a:t>
            </a:r>
            <a:r>
              <a:rPr lang="vi-VN" sz="1800" b="1" kern="0">
                <a:solidFill>
                  <a:srgbClr val="FF3399"/>
                </a:solidFill>
                <a:latin typeface="Arial" charset="0"/>
              </a:rPr>
              <a:t>, quyết định theo tỷ lệ vốn góp; </a:t>
            </a:r>
            <a:r>
              <a:rPr lang="vi-VN" sz="1800" b="1" kern="0">
                <a:solidFill>
                  <a:srgbClr val="008000"/>
                </a:solidFill>
                <a:latin typeface="Arial" charset="0"/>
              </a:rPr>
              <a:t>thành viên trong và ngoài trường</a:t>
            </a:r>
            <a:r>
              <a:rPr lang="nl-NL" sz="1800" b="1" kern="0">
                <a:solidFill>
                  <a:srgbClr val="0000FF"/>
                </a:solidFill>
                <a:latin typeface="Arial" charset="0"/>
              </a:rPr>
              <a:t>. </a:t>
            </a:r>
            <a:endParaRPr lang="nl-NL"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nl-NL" sz="1800" b="1" kern="0" smtClean="0">
                <a:solidFill>
                  <a:srgbClr val="FF3399"/>
                </a:solidFill>
                <a:latin typeface="Arial" charset="0"/>
              </a:rPr>
              <a:t>Thành </a:t>
            </a:r>
            <a:r>
              <a:rPr lang="nl-NL" sz="1800" b="1" kern="0">
                <a:solidFill>
                  <a:srgbClr val="FF3399"/>
                </a:solidFill>
                <a:latin typeface="Arial" charset="0"/>
              </a:rPr>
              <a:t>viên trong trường gồm</a:t>
            </a:r>
            <a:r>
              <a:rPr lang="nl-NL" sz="1800" b="1" kern="0">
                <a:solidFill>
                  <a:srgbClr val="0000FF"/>
                </a:solidFill>
                <a:latin typeface="Arial" charset="0"/>
              </a:rPr>
              <a:t> các thành viên đương nhiên là bí thư cấp ủy, </a:t>
            </a:r>
            <a:r>
              <a:rPr lang="nl-NL" sz="1800" b="1" kern="0" smtClean="0">
                <a:solidFill>
                  <a:srgbClr val="0000FF"/>
                </a:solidFill>
                <a:latin typeface="Arial" charset="0"/>
              </a:rPr>
              <a:t>CTCĐ, </a:t>
            </a:r>
            <a:r>
              <a:rPr lang="nl-NL" sz="1800" b="1" kern="0">
                <a:solidFill>
                  <a:srgbClr val="0000FF"/>
                </a:solidFill>
                <a:latin typeface="Arial" charset="0"/>
              </a:rPr>
              <a:t>đại diện </a:t>
            </a:r>
            <a:r>
              <a:rPr lang="nl-NL" sz="1800" b="1" kern="0" smtClean="0">
                <a:solidFill>
                  <a:srgbClr val="0000FF"/>
                </a:solidFill>
                <a:latin typeface="Arial" charset="0"/>
              </a:rPr>
              <a:t>BCH Đoàn TNCS HCM là </a:t>
            </a:r>
            <a:r>
              <a:rPr lang="nl-NL" sz="1800" b="1" kern="0">
                <a:solidFill>
                  <a:srgbClr val="0000FF"/>
                </a:solidFill>
                <a:latin typeface="Arial" charset="0"/>
              </a:rPr>
              <a:t>người học của trường (nếu có), hiệu trưởng; thành viên bầu là đại diện giáo viên và người lao động do hội nghị toàn thể hoặc hội nghị đại biểu của trường bầu. </a:t>
            </a:r>
            <a:endParaRPr lang="nl-NL" sz="1800" b="1" kern="0" smtClean="0">
              <a:solidFill>
                <a:srgbClr val="0000FF"/>
              </a:solidFill>
              <a:latin typeface="Arial" charset="0"/>
            </a:endParaRPr>
          </a:p>
          <a:p>
            <a:pPr marL="565150" indent="0" algn="just" eaLnBrk="1" hangingPunct="1">
              <a:lnSpc>
                <a:spcPct val="108000"/>
              </a:lnSpc>
              <a:spcBef>
                <a:spcPts val="600"/>
              </a:spcBef>
              <a:spcAft>
                <a:spcPts val="0"/>
              </a:spcAft>
              <a:buClr>
                <a:srgbClr val="FF0000"/>
              </a:buClr>
              <a:buNone/>
              <a:defRPr/>
            </a:pPr>
            <a:r>
              <a:rPr lang="nl-NL" sz="1800" b="1" kern="0" smtClean="0">
                <a:solidFill>
                  <a:srgbClr val="008000"/>
                </a:solidFill>
                <a:latin typeface="Arial" charset="0"/>
              </a:rPr>
              <a:t>Thành </a:t>
            </a:r>
            <a:r>
              <a:rPr lang="nl-NL" sz="1800" b="1" kern="0">
                <a:solidFill>
                  <a:srgbClr val="008000"/>
                </a:solidFill>
                <a:latin typeface="Arial" charset="0"/>
              </a:rPr>
              <a:t>viên ngoài trường gồm </a:t>
            </a:r>
            <a:r>
              <a:rPr lang="nl-NL" sz="1800" b="1" kern="0">
                <a:solidFill>
                  <a:srgbClr val="0000FF"/>
                </a:solidFill>
                <a:latin typeface="Arial" charset="0"/>
              </a:rPr>
              <a:t>đại diện lãnh đạo nhà quản lý, nhà giáo dục, doanh nhân, cựu học sinh do hội nghị toàn thể hoặc hội nghị đại biểu của trường bầu</a:t>
            </a:r>
            <a:r>
              <a:rPr lang="nl-NL" sz="1800" b="1" kern="0" smtClean="0">
                <a:solidFill>
                  <a:srgbClr val="0000FF"/>
                </a:solidFill>
                <a:latin typeface="Arial" charset="0"/>
              </a:rPr>
              <a:t>.</a:t>
            </a:r>
            <a:endParaRPr lang="nb-NO" sz="1800" b="1" kern="0">
              <a:solidFill>
                <a:srgbClr val="0000FF"/>
              </a:solidFill>
              <a:latin typeface="Arial" charset="0"/>
            </a:endParaRPr>
          </a:p>
        </p:txBody>
      </p:sp>
    </p:spTree>
    <p:extLst>
      <p:ext uri="{BB962C8B-B14F-4D97-AF65-F5344CB8AC3E}">
        <p14:creationId xmlns:p14="http://schemas.microsoft.com/office/powerpoint/2010/main" val="3650399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ba</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bổ </a:t>
            </a:r>
            <a:r>
              <a:rPr lang="vi-VN" sz="2200" b="1">
                <a:solidFill>
                  <a:srgbClr val="FF0000"/>
                </a:solidFill>
                <a:latin typeface="Arial" panose="020B0604020202020204" pitchFamily="34" charset="0"/>
                <a:cs typeface="Arial" panose="020B0604020202020204" pitchFamily="34" charset="0"/>
              </a:rPr>
              <a:t>sung loại trường tư thục không vì lợi </a:t>
            </a:r>
            <a:r>
              <a:rPr lang="vi-VN" sz="2200" b="1" smtClean="0">
                <a:solidFill>
                  <a:srgbClr val="FF0000"/>
                </a:solidFill>
                <a:latin typeface="Arial" panose="020B0604020202020204" pitchFamily="34" charset="0"/>
                <a:cs typeface="Arial" panose="020B0604020202020204" pitchFamily="34" charset="0"/>
              </a:rPr>
              <a:t>nhuận;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cụ thể vị trí, chức năng, thành phần hội đồng trường</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55. Hội đồng trường </a:t>
            </a: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FF3399"/>
                </a:solidFill>
                <a:latin typeface="Arial" charset="0"/>
              </a:rPr>
              <a:t>Thủ </a:t>
            </a:r>
            <a:r>
              <a:rPr lang="vi-VN" sz="2100" b="1" kern="0">
                <a:solidFill>
                  <a:srgbClr val="FF3399"/>
                </a:solidFill>
                <a:latin typeface="Arial" charset="0"/>
              </a:rPr>
              <a:t>tục thành lập, cơ cấu tổ chức,</a:t>
            </a:r>
            <a:r>
              <a:rPr lang="nl-NL" sz="2100" b="1" kern="0">
                <a:solidFill>
                  <a:srgbClr val="FF3399"/>
                </a:solidFill>
                <a:latin typeface="Arial" charset="0"/>
              </a:rPr>
              <a:t> nhiệm vụ,</a:t>
            </a:r>
            <a:r>
              <a:rPr lang="vi-VN" sz="2100" b="1" kern="0">
                <a:solidFill>
                  <a:srgbClr val="FF3399"/>
                </a:solidFill>
                <a:latin typeface="Arial" charset="0"/>
              </a:rPr>
              <a:t> quyền hạn </a:t>
            </a:r>
            <a:r>
              <a:rPr lang="vi-VN" sz="2100" b="1" kern="0">
                <a:solidFill>
                  <a:srgbClr val="0000FF"/>
                </a:solidFill>
                <a:latin typeface="Arial" charset="0"/>
              </a:rPr>
              <a:t>của hội đồng trường </a:t>
            </a:r>
            <a:r>
              <a:rPr lang="nl-NL" sz="2100" b="1" kern="0">
                <a:solidFill>
                  <a:srgbClr val="0000FF"/>
                </a:solidFill>
                <a:latin typeface="Arial" charset="0"/>
              </a:rPr>
              <a:t>đối với nhà trẻ, trường mẫu giáo, trường </a:t>
            </a:r>
            <a:r>
              <a:rPr lang="vi-VN" sz="2100" b="1" kern="0">
                <a:solidFill>
                  <a:srgbClr val="0000FF"/>
                </a:solidFill>
                <a:latin typeface="Arial" charset="0"/>
              </a:rPr>
              <a:t>mầm non,</a:t>
            </a:r>
            <a:r>
              <a:rPr lang="nl-NL" sz="2100" b="1" kern="0">
                <a:solidFill>
                  <a:srgbClr val="0000FF"/>
                </a:solidFill>
                <a:latin typeface="Arial" charset="0"/>
              </a:rPr>
              <a:t> cơ sở giáo dục</a:t>
            </a:r>
            <a:r>
              <a:rPr lang="vi-VN" sz="2100" b="1" kern="0">
                <a:solidFill>
                  <a:srgbClr val="0000FF"/>
                </a:solidFill>
                <a:latin typeface="Arial" charset="0"/>
              </a:rPr>
              <a:t> phổ thông được </a:t>
            </a:r>
            <a:r>
              <a:rPr lang="vi-VN" sz="2100" b="1" kern="0">
                <a:solidFill>
                  <a:srgbClr val="FF3399"/>
                </a:solidFill>
                <a:latin typeface="Arial" charset="0"/>
              </a:rPr>
              <a:t>quy định trong điều lệ</a:t>
            </a:r>
            <a:r>
              <a:rPr lang="nl-NL" sz="2100" b="1" kern="0">
                <a:solidFill>
                  <a:srgbClr val="FF3399"/>
                </a:solidFill>
                <a:latin typeface="Arial" charset="0"/>
              </a:rPr>
              <a:t>, quy chế tổ chức và hoạt động của nhà trường</a:t>
            </a:r>
            <a:r>
              <a:rPr lang="nl-NL" sz="2100" b="1" kern="0">
                <a:solidFill>
                  <a:srgbClr val="0000FF"/>
                </a:solidFill>
                <a:latin typeface="Arial" charset="0"/>
              </a:rPr>
              <a:t>. </a:t>
            </a:r>
            <a:r>
              <a:rPr lang="nl-NL" sz="2100" b="1" kern="0">
                <a:solidFill>
                  <a:srgbClr val="008000"/>
                </a:solidFill>
                <a:latin typeface="Arial" charset="0"/>
              </a:rPr>
              <a:t>Việc chuyển thẩm quyền của hội đồng quản trị sang hội đồng trường </a:t>
            </a:r>
            <a:r>
              <a:rPr lang="nl-NL" sz="2100" b="1" kern="0">
                <a:solidFill>
                  <a:srgbClr val="0000FF"/>
                </a:solidFill>
                <a:latin typeface="Arial" charset="0"/>
              </a:rPr>
              <a:t>đối với nhà trẻ, trường mẫu giáo, trường mầm non, cơ sở giáo dục phổ thông </a:t>
            </a:r>
            <a:r>
              <a:rPr lang="nl-NL" sz="2100" b="1" kern="0">
                <a:solidFill>
                  <a:srgbClr val="008000"/>
                </a:solidFill>
                <a:latin typeface="Arial" charset="0"/>
              </a:rPr>
              <a:t>thực hiện theo quy định của Bộ trưởng Bộ Giáo dục và Đào tạo</a:t>
            </a:r>
            <a:r>
              <a:rPr lang="nl-NL" sz="2100" b="1" kern="0" smtClean="0">
                <a:solidFill>
                  <a:srgbClr val="008000"/>
                </a:solidFill>
                <a:latin typeface="Arial" charset="0"/>
              </a:rPr>
              <a:t>.</a:t>
            </a:r>
            <a:endParaRPr lang="nb-NO" sz="2100" b="1" kern="0">
              <a:solidFill>
                <a:srgbClr val="008000"/>
              </a:solidFill>
              <a:latin typeface="Arial" charset="0"/>
            </a:endParaRPr>
          </a:p>
        </p:txBody>
      </p:sp>
    </p:spTree>
    <p:extLst>
      <p:ext uri="{BB962C8B-B14F-4D97-AF65-F5344CB8AC3E}">
        <p14:creationId xmlns:p14="http://schemas.microsoft.com/office/powerpoint/2010/main" val="1796191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72"/>
            <a:ext cx="9144000" cy="5477256"/>
          </a:xfrm>
          <a:prstGeom prst="rect">
            <a:avLst/>
          </a:prstGeom>
        </p:spPr>
      </p:pic>
    </p:spTree>
    <p:extLst>
      <p:ext uri="{BB962C8B-B14F-4D97-AF65-F5344CB8AC3E}">
        <p14:creationId xmlns:p14="http://schemas.microsoft.com/office/powerpoint/2010/main" val="4055012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tư</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bổ </a:t>
            </a:r>
            <a:r>
              <a:rPr lang="vi-VN" sz="2400" b="1">
                <a:solidFill>
                  <a:srgbClr val="FF0000"/>
                </a:solidFill>
                <a:latin typeface="Arial" panose="020B0604020202020204" pitchFamily="34" charset="0"/>
                <a:cs typeface="Arial" panose="020B0604020202020204" pitchFamily="34" charset="0"/>
              </a:rPr>
              <a:t>sung chính sách phát triển giáo dục mầm non,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giáo </a:t>
            </a:r>
            <a:r>
              <a:rPr lang="vi-VN" sz="2400" b="1">
                <a:solidFill>
                  <a:srgbClr val="FF0000"/>
                </a:solidFill>
                <a:latin typeface="Arial" panose="020B0604020202020204" pitchFamily="34" charset="0"/>
                <a:cs typeface="Arial" panose="020B0604020202020204" pitchFamily="34" charset="0"/>
              </a:rPr>
              <a:t>dục thường xuyên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nl-NL" sz="2100" b="1" kern="0" smtClean="0">
                <a:solidFill>
                  <a:srgbClr val="FF0000"/>
                </a:solidFill>
                <a:latin typeface="Arial" charset="0"/>
              </a:rPr>
              <a:t>Điều </a:t>
            </a:r>
            <a:r>
              <a:rPr lang="nl-NL" sz="2100" b="1" kern="0">
                <a:solidFill>
                  <a:srgbClr val="FF0000"/>
                </a:solidFill>
                <a:latin typeface="Arial" charset="0"/>
              </a:rPr>
              <a:t>27. Chính sách phát triển giáo dục mầm non</a:t>
            </a: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có chính sách đầu tư phát triển giáo dục mầm non</a:t>
            </a:r>
            <a:r>
              <a:rPr lang="nl-NL" sz="2100" b="1" kern="0">
                <a:solidFill>
                  <a:srgbClr val="0000FF"/>
                </a:solidFill>
                <a:latin typeface="Arial" charset="0"/>
              </a:rPr>
              <a:t>; ưu tiên phát triển giáo dục mầm non ở </a:t>
            </a:r>
            <a:r>
              <a:rPr lang="vi-VN" sz="2100" b="1" kern="0">
                <a:solidFill>
                  <a:srgbClr val="0000FF"/>
                </a:solidFill>
                <a:latin typeface="Arial" charset="0"/>
              </a:rPr>
              <a:t>miền núi, hải đảo,</a:t>
            </a:r>
            <a:r>
              <a:rPr lang="nl-NL" sz="2100" b="1" kern="0">
                <a:solidFill>
                  <a:srgbClr val="0000FF"/>
                </a:solidFill>
                <a:latin typeface="Arial" charset="0"/>
              </a:rPr>
              <a:t> vùng đồng bào</a:t>
            </a:r>
            <a:r>
              <a:rPr lang="vi-VN" sz="2100" b="1" kern="0">
                <a:solidFill>
                  <a:srgbClr val="0000FF"/>
                </a:solidFill>
                <a:latin typeface="Arial" charset="0"/>
              </a:rPr>
              <a:t> dân tộc thiểu số</a:t>
            </a:r>
            <a:r>
              <a:rPr lang="nl-NL" sz="2100" b="1" kern="0">
                <a:solidFill>
                  <a:srgbClr val="0000FF"/>
                </a:solidFill>
                <a:latin typeface="Arial" charset="0"/>
              </a:rPr>
              <a:t>,</a:t>
            </a:r>
            <a:r>
              <a:rPr lang="vi-VN" sz="2100" b="1" kern="0">
                <a:solidFill>
                  <a:srgbClr val="0000FF"/>
                </a:solidFill>
                <a:latin typeface="Arial" charset="0"/>
              </a:rPr>
              <a:t> vùng có điều kiện kinh tế - xã hội đặc biệt khó khăn</a:t>
            </a:r>
            <a:r>
              <a:rPr lang="nl-NL" sz="2100" b="1" kern="0">
                <a:solidFill>
                  <a:srgbClr val="0000FF"/>
                </a:solidFill>
                <a:latin typeface="Arial" charset="0"/>
              </a:rPr>
              <a:t>, </a:t>
            </a:r>
            <a:r>
              <a:rPr lang="vi-VN" sz="2100" b="1" kern="0">
                <a:solidFill>
                  <a:srgbClr val="FF3399"/>
                </a:solidFill>
                <a:latin typeface="Arial" charset="0"/>
              </a:rPr>
              <a:t>địa bàn </a:t>
            </a:r>
            <a:r>
              <a:rPr lang="nl-NL" sz="2100" b="1" kern="0">
                <a:solidFill>
                  <a:srgbClr val="FF3399"/>
                </a:solidFill>
                <a:latin typeface="Arial" charset="0"/>
              </a:rPr>
              <a:t>có </a:t>
            </a:r>
            <a:r>
              <a:rPr lang="vi-VN" sz="2100" b="1" kern="0">
                <a:solidFill>
                  <a:srgbClr val="FF3399"/>
                </a:solidFill>
                <a:latin typeface="Arial" charset="0"/>
              </a:rPr>
              <a:t>khu công nghiệp</a:t>
            </a:r>
            <a:r>
              <a:rPr lang="nl-NL" sz="2100" b="1" kern="0">
                <a:solidFill>
                  <a:srgbClr val="0000FF"/>
                </a:solidFill>
                <a:latin typeface="Arial" charset="0"/>
              </a:rPr>
              <a:t>. </a:t>
            </a:r>
            <a:endParaRPr lang="nl-NL"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Nhà </a:t>
            </a:r>
            <a:r>
              <a:rPr lang="vi-VN" sz="2100" b="1" kern="0">
                <a:solidFill>
                  <a:srgbClr val="0000FF"/>
                </a:solidFill>
                <a:latin typeface="Arial" charset="0"/>
              </a:rPr>
              <a:t>nước có chính sách khuyến khích tổ chức, cá nhân đầu tư phát triển giáo dục mầm non nhằm đáp ứng nhu cầu 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3399"/>
                </a:solidFill>
                <a:latin typeface="Arial" charset="0"/>
              </a:rPr>
              <a:t>Chính </a:t>
            </a:r>
            <a:r>
              <a:rPr lang="vi-VN" sz="2100" b="1" kern="0">
                <a:solidFill>
                  <a:srgbClr val="FF3399"/>
                </a:solidFill>
                <a:latin typeface="Arial" charset="0"/>
              </a:rPr>
              <a:t>phủ quy định chi tiết Điều này</a:t>
            </a:r>
            <a:r>
              <a:rPr lang="vi-VN" sz="2100" b="1" kern="0" smtClean="0">
                <a:solidFill>
                  <a:srgbClr val="FF3399"/>
                </a:solidFill>
                <a:latin typeface="Arial" charset="0"/>
              </a:rPr>
              <a:t>.</a:t>
            </a:r>
            <a:endParaRPr lang="nb-NO" sz="2100" b="1" kern="0">
              <a:solidFill>
                <a:srgbClr val="FF3399"/>
              </a:solidFill>
              <a:latin typeface="Arial" charset="0"/>
            </a:endParaRPr>
          </a:p>
        </p:txBody>
      </p:sp>
    </p:spTree>
    <p:extLst>
      <p:ext uri="{BB962C8B-B14F-4D97-AF65-F5344CB8AC3E}">
        <p14:creationId xmlns:p14="http://schemas.microsoft.com/office/powerpoint/2010/main" val="2713925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44</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105/2020/NĐ-CP  </a:t>
            </a:r>
            <a:r>
              <a:rPr lang="fr-FR" sz="3200" b="1">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08-9-2020</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chính sách phát triển giáo dục mầm </a:t>
            </a:r>
            <a:r>
              <a:rPr lang="vi-VN" sz="2400" b="1" smtClean="0">
                <a:solidFill>
                  <a:srgbClr val="0000FF"/>
                </a:solidFill>
                <a:latin typeface="Arial" charset="0"/>
              </a:rPr>
              <a:t>non</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a:t>
            </a:r>
            <a:r>
              <a:rPr lang="en-US" sz="2400" b="1" smtClean="0">
                <a:solidFill>
                  <a:srgbClr val="FF0066"/>
                </a:solidFill>
                <a:latin typeface="Arial" panose="020B0604020202020204" pitchFamily="34" charset="0"/>
                <a:cs typeface="Arial" panose="020B0604020202020204" pitchFamily="34" charset="0"/>
              </a:rPr>
              <a:t>-11-2020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3456037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Chính sách đối với cơ sở </a:t>
            </a:r>
            <a:r>
              <a:rPr lang="en-US" sz="2400" b="1" smtClean="0">
                <a:solidFill>
                  <a:srgbClr val="FF0000"/>
                </a:solidFill>
                <a:latin typeface="Arial" panose="020B0604020202020204" pitchFamily="34" charset="0"/>
                <a:cs typeface="Arial" panose="020B0604020202020204" pitchFamily="34" charset="0"/>
              </a:rPr>
              <a:t>GDMN </a:t>
            </a:r>
            <a:r>
              <a:rPr lang="vi-VN" sz="2400" b="1" smtClean="0">
                <a:solidFill>
                  <a:srgbClr val="FF0000"/>
                </a:solidFill>
                <a:latin typeface="Arial" panose="020B0604020202020204" pitchFamily="34" charset="0"/>
                <a:cs typeface="Arial" panose="020B0604020202020204" pitchFamily="34" charset="0"/>
              </a:rPr>
              <a:t>độc </a:t>
            </a:r>
            <a:r>
              <a:rPr lang="vi-VN" sz="2400" b="1">
                <a:solidFill>
                  <a:srgbClr val="FF0000"/>
                </a:solidFill>
                <a:latin typeface="Arial" panose="020B0604020202020204" pitchFamily="34" charset="0"/>
                <a:cs typeface="Arial" panose="020B0604020202020204" pitchFamily="34" charset="0"/>
              </a:rPr>
              <a:t>lập dân lập, tư thục ở địa bàn có </a:t>
            </a:r>
            <a:r>
              <a:rPr lang="en-US" sz="2400" b="1" smtClean="0">
                <a:solidFill>
                  <a:srgbClr val="FF0000"/>
                </a:solidFill>
                <a:latin typeface="Arial" panose="020B0604020202020204" pitchFamily="34" charset="0"/>
                <a:cs typeface="Arial" panose="020B0604020202020204" pitchFamily="34" charset="0"/>
              </a:rPr>
              <a:t>KCN</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nơi có nhiều lao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Đối </a:t>
            </a:r>
            <a:r>
              <a:rPr lang="vi-VN" sz="2100" b="1" kern="0">
                <a:solidFill>
                  <a:srgbClr val="FF0066"/>
                </a:solidFill>
                <a:latin typeface="Arial" charset="0"/>
              </a:rPr>
              <a:t>tượng hưởng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vi-VN" sz="2100" b="1" kern="0" smtClean="0">
                <a:solidFill>
                  <a:srgbClr val="0000FF"/>
                </a:solidFill>
                <a:latin typeface="Arial" charset="0"/>
              </a:rPr>
              <a:t>Cơ </a:t>
            </a:r>
            <a:r>
              <a:rPr lang="vi-VN" sz="2100" b="1" kern="0">
                <a:solidFill>
                  <a:srgbClr val="0000FF"/>
                </a:solidFill>
                <a:latin typeface="Arial" charset="0"/>
              </a:rPr>
              <a:t>sở giáo dục mầm non độc lập ở địa bàn có khu công nghiệp thuộc loại hình dân lập, tư thục đã được cấp có thẩm quyền cấp phép thành lập theo đúng quy định có từ 30% trẻ em là con công nhân, người lao động làm việc tại khu công </a:t>
            </a:r>
            <a:r>
              <a:rPr lang="vi-VN" sz="2100" b="1" kern="0" smtClean="0">
                <a:solidFill>
                  <a:srgbClr val="0000FF"/>
                </a:solidFill>
                <a:latin typeface="Arial" charset="0"/>
              </a:rPr>
              <a:t>nghiệp.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Nội </a:t>
            </a:r>
            <a:r>
              <a:rPr lang="vi-VN" sz="2100" b="1" kern="0">
                <a:solidFill>
                  <a:srgbClr val="FF0066"/>
                </a:solidFill>
                <a:latin typeface="Arial" charset="0"/>
              </a:rPr>
              <a:t>dung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en-US" sz="2100" b="1" kern="0" smtClean="0">
                <a:solidFill>
                  <a:srgbClr val="0000FF"/>
                </a:solidFill>
                <a:latin typeface="Arial" charset="0"/>
              </a:rPr>
              <a:t>Đ</a:t>
            </a:r>
            <a:r>
              <a:rPr lang="vi-VN" sz="2100" b="1" kern="0" smtClean="0">
                <a:solidFill>
                  <a:srgbClr val="0000FF"/>
                </a:solidFill>
                <a:latin typeface="Arial" charset="0"/>
              </a:rPr>
              <a:t>ược </a:t>
            </a:r>
            <a:r>
              <a:rPr lang="vi-VN" sz="2100" b="1" kern="0">
                <a:solidFill>
                  <a:srgbClr val="0000FF"/>
                </a:solidFill>
                <a:latin typeface="Arial" charset="0"/>
              </a:rPr>
              <a:t>hỗ trợ trang bị cơ sở vật chất 01 lần, bao gồm: trang bị đồ dùng, đồ chơi, thiết bị dạy học theo danh mục quy định của Bộ </a:t>
            </a:r>
            <a:r>
              <a:rPr lang="en-US" sz="2100" b="1" kern="0" smtClean="0">
                <a:solidFill>
                  <a:srgbClr val="0000FF"/>
                </a:solidFill>
                <a:latin typeface="Arial" charset="0"/>
              </a:rPr>
              <a:t>GDĐT </a:t>
            </a:r>
            <a:r>
              <a:rPr lang="vi-VN" sz="2100" b="1" kern="0" smtClean="0">
                <a:solidFill>
                  <a:srgbClr val="0000FF"/>
                </a:solidFill>
                <a:latin typeface="Arial" charset="0"/>
              </a:rPr>
              <a:t>và </a:t>
            </a:r>
            <a:r>
              <a:rPr lang="vi-VN" sz="2100" b="1" kern="0">
                <a:solidFill>
                  <a:srgbClr val="0000FF"/>
                </a:solidFill>
                <a:latin typeface="Arial" charset="0"/>
              </a:rPr>
              <a:t>hỗ trợ kinh phí sửa chữa </a:t>
            </a:r>
            <a:r>
              <a:rPr lang="en-US" sz="2100" b="1" kern="0" smtClean="0">
                <a:solidFill>
                  <a:srgbClr val="0000FF"/>
                </a:solidFill>
                <a:latin typeface="Arial" charset="0"/>
              </a:rPr>
              <a:t>CSVC </a:t>
            </a:r>
            <a:r>
              <a:rPr lang="vi-VN" sz="2100" b="1" kern="0" smtClean="0">
                <a:solidFill>
                  <a:srgbClr val="0000FF"/>
                </a:solidFill>
                <a:latin typeface="Arial" charset="0"/>
              </a:rPr>
              <a:t>để </a:t>
            </a:r>
            <a:r>
              <a:rPr lang="vi-VN" sz="2100" b="1" kern="0">
                <a:solidFill>
                  <a:srgbClr val="0000FF"/>
                </a:solidFill>
                <a:latin typeface="Arial" charset="0"/>
              </a:rPr>
              <a:t>phục vụ trực tiếp cho việc chăm sóc, nuôi dưỡng, giáo dục trẻ em. Mức hỗ trợ tối thiểu là 20 (hai mươi) triệu đồng/cơ sở giáo dục mầm non độc </a:t>
            </a:r>
            <a:r>
              <a:rPr lang="vi-VN" sz="2100" b="1" kern="0" smtClean="0">
                <a:solidFill>
                  <a:srgbClr val="0000FF"/>
                </a:solidFill>
                <a:latin typeface="Arial" charset="0"/>
              </a:rPr>
              <a:t>lập.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Phương </a:t>
            </a:r>
            <a:r>
              <a:rPr lang="vi-VN" sz="2100" b="1" kern="0">
                <a:solidFill>
                  <a:srgbClr val="FF0066"/>
                </a:solidFill>
                <a:latin typeface="Arial" charset="0"/>
              </a:rPr>
              <a:t>thức thực </a:t>
            </a:r>
            <a:r>
              <a:rPr lang="vi-VN" sz="2100" b="1" kern="0" smtClean="0">
                <a:solidFill>
                  <a:srgbClr val="FF0066"/>
                </a:solidFill>
                <a:latin typeface="Arial" charset="0"/>
              </a:rPr>
              <a:t>hiện</a:t>
            </a:r>
            <a:r>
              <a:rPr lang="en-US" sz="2100" b="1" kern="0" smtClean="0">
                <a:solidFill>
                  <a:srgbClr val="FF0066"/>
                </a:solidFill>
                <a:latin typeface="Arial" charset="0"/>
              </a:rPr>
              <a:t>:</a:t>
            </a:r>
            <a:r>
              <a:rPr lang="en-US" sz="2100" b="1" kern="0" smtClean="0">
                <a:solidFill>
                  <a:srgbClr val="0000FF"/>
                </a:solidFill>
                <a:latin typeface="Arial" charset="0"/>
              </a:rPr>
              <a:t> … b</a:t>
            </a:r>
            <a:r>
              <a:rPr lang="vi-VN" sz="2100" b="1" kern="0" smtClean="0">
                <a:solidFill>
                  <a:srgbClr val="0000FF"/>
                </a:solidFill>
                <a:latin typeface="Arial" charset="0"/>
              </a:rPr>
              <a:t>ảo </a:t>
            </a:r>
            <a:r>
              <a:rPr lang="vi-VN" sz="2100" b="1" kern="0">
                <a:solidFill>
                  <a:srgbClr val="0000FF"/>
                </a:solidFill>
                <a:latin typeface="Arial" charset="0"/>
              </a:rPr>
              <a:t>đảm việc hỗ trợ cho các cơ sở </a:t>
            </a:r>
            <a:r>
              <a:rPr lang="en-US" sz="2100" b="1" kern="0" smtClean="0">
                <a:solidFill>
                  <a:srgbClr val="0000FF"/>
                </a:solidFill>
                <a:latin typeface="Arial" charset="0"/>
              </a:rPr>
              <a:t>GDMN </a:t>
            </a:r>
            <a:r>
              <a:rPr lang="vi-VN" sz="2100" b="1" kern="0" smtClean="0">
                <a:solidFill>
                  <a:srgbClr val="0000FF"/>
                </a:solidFill>
                <a:latin typeface="Arial" charset="0"/>
              </a:rPr>
              <a:t>độc </a:t>
            </a:r>
            <a:r>
              <a:rPr lang="vi-VN" sz="2100" b="1" kern="0">
                <a:solidFill>
                  <a:srgbClr val="0000FF"/>
                </a:solidFill>
                <a:latin typeface="Arial" charset="0"/>
              </a:rPr>
              <a:t>lập hoàn thành trước ngày </a:t>
            </a:r>
            <a:r>
              <a:rPr lang="vi-VN" sz="2100" b="1" kern="0" smtClean="0">
                <a:solidFill>
                  <a:srgbClr val="0000FF"/>
                </a:solidFill>
                <a:latin typeface="Arial" charset="0"/>
              </a:rPr>
              <a:t>30</a:t>
            </a:r>
            <a:r>
              <a:rPr lang="en-US" sz="2100" b="1" kern="0" smtClean="0">
                <a:solidFill>
                  <a:srgbClr val="0000FF"/>
                </a:solidFill>
                <a:latin typeface="Arial" charset="0"/>
              </a:rPr>
              <a:t>-</a:t>
            </a:r>
            <a:r>
              <a:rPr lang="vi-VN" sz="2100" b="1" kern="0" smtClean="0">
                <a:solidFill>
                  <a:srgbClr val="0000FF"/>
                </a:solidFill>
                <a:latin typeface="Arial" charset="0"/>
              </a:rPr>
              <a:t>6 </a:t>
            </a:r>
            <a:r>
              <a:rPr lang="vi-VN" sz="2100" b="1" kern="0">
                <a:solidFill>
                  <a:srgbClr val="0000FF"/>
                </a:solidFill>
                <a:latin typeface="Arial" charset="0"/>
              </a:rPr>
              <a:t>hằng năm</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249631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tư</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bổ </a:t>
            </a:r>
            <a:r>
              <a:rPr lang="vi-VN" sz="2400" b="1">
                <a:solidFill>
                  <a:srgbClr val="FF0000"/>
                </a:solidFill>
                <a:latin typeface="Arial" panose="020B0604020202020204" pitchFamily="34" charset="0"/>
                <a:cs typeface="Arial" panose="020B0604020202020204" pitchFamily="34" charset="0"/>
              </a:rPr>
              <a:t>sung chính sách phát triển giáo dục mầm non,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giáo </a:t>
            </a:r>
            <a:r>
              <a:rPr lang="vi-VN" sz="2400" b="1">
                <a:solidFill>
                  <a:srgbClr val="FF0000"/>
                </a:solidFill>
                <a:latin typeface="Arial" panose="020B0604020202020204" pitchFamily="34" charset="0"/>
                <a:cs typeface="Arial" panose="020B0604020202020204" pitchFamily="34" charset="0"/>
              </a:rPr>
              <a:t>dục thường xuyên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800"/>
              </a:spcBef>
              <a:spcAft>
                <a:spcPts val="0"/>
              </a:spcAft>
              <a:buClr>
                <a:srgbClr val="FF0000"/>
              </a:buClr>
              <a:buFont typeface="Wingdings" panose="05000000000000000000" pitchFamily="2" charset="2"/>
              <a:buChar char="v"/>
              <a:defRPr/>
            </a:pPr>
            <a:r>
              <a:rPr lang="nl-NL" sz="2000" b="1" kern="0" smtClean="0">
                <a:solidFill>
                  <a:srgbClr val="FF0000"/>
                </a:solidFill>
                <a:latin typeface="Arial" charset="0"/>
              </a:rPr>
              <a:t>Điều </a:t>
            </a:r>
            <a:r>
              <a:rPr lang="nl-NL" sz="2000" b="1" kern="0">
                <a:solidFill>
                  <a:srgbClr val="FF0000"/>
                </a:solidFill>
                <a:latin typeface="Arial" charset="0"/>
              </a:rPr>
              <a:t>46. Chính sách phát triển giáo dục thường xuyên </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Nhà </a:t>
            </a:r>
            <a:r>
              <a:rPr lang="nl-NL" sz="2000" b="1" kern="0">
                <a:solidFill>
                  <a:srgbClr val="0000FF"/>
                </a:solidFill>
                <a:latin typeface="Arial" charset="0"/>
              </a:rPr>
              <a:t>nước có chính sách đầu tư phát triển </a:t>
            </a:r>
            <a:r>
              <a:rPr lang="nl-NL" sz="2000" b="1" kern="0" smtClean="0">
                <a:solidFill>
                  <a:srgbClr val="0000FF"/>
                </a:solidFill>
                <a:latin typeface="Arial" charset="0"/>
              </a:rPr>
              <a:t>GDTX, </a:t>
            </a:r>
            <a:r>
              <a:rPr lang="nl-NL" sz="2000" b="1" kern="0">
                <a:solidFill>
                  <a:srgbClr val="0000FF"/>
                </a:solidFill>
                <a:latin typeface="Arial" charset="0"/>
              </a:rPr>
              <a:t>thực hiện giáo dục cho mọi người, thúc đẩy việc học tập của người lớn, </a:t>
            </a:r>
            <a:r>
              <a:rPr lang="nl-NL" sz="2000" b="1" kern="0">
                <a:solidFill>
                  <a:srgbClr val="FF3399"/>
                </a:solidFill>
                <a:latin typeface="Arial" charset="0"/>
              </a:rPr>
              <a:t>xây dựng xã hội học tập</a:t>
            </a:r>
            <a:r>
              <a:rPr lang="nl-NL" sz="2000" b="1" kern="0">
                <a:solidFill>
                  <a:srgbClr val="0000FF"/>
                </a:solidFill>
                <a:latin typeface="Arial" charset="0"/>
              </a:rPr>
              <a:t>; khuyến khích tổ chức, cá nhân tham gia, cung ứng dịch vụ </a:t>
            </a:r>
            <a:r>
              <a:rPr lang="nl-NL" sz="2000" b="1" kern="0" smtClean="0">
                <a:solidFill>
                  <a:srgbClr val="0000FF"/>
                </a:solidFill>
                <a:latin typeface="Arial" charset="0"/>
              </a:rPr>
              <a:t>GDTX có </a:t>
            </a:r>
            <a:r>
              <a:rPr lang="nl-NL" sz="2000" b="1" kern="0">
                <a:solidFill>
                  <a:srgbClr val="0000FF"/>
                </a:solidFill>
                <a:latin typeface="Arial" charset="0"/>
              </a:rPr>
              <a:t>chất lượng, đáp ứng nhu cầu học tập suốt đời của người </a:t>
            </a:r>
            <a:r>
              <a:rPr lang="nl-NL" sz="2000" b="1" kern="0" smtClean="0">
                <a:solidFill>
                  <a:srgbClr val="0000FF"/>
                </a:solidFill>
                <a:latin typeface="Arial" charset="0"/>
              </a:rPr>
              <a:t>học.</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Cơ </a:t>
            </a:r>
            <a:r>
              <a:rPr lang="nl-NL" sz="2000" b="1" kern="0">
                <a:solidFill>
                  <a:srgbClr val="0000FF"/>
                </a:solidFill>
                <a:latin typeface="Arial" charset="0"/>
              </a:rPr>
              <a:t>quan, tổ chức có trách nhiệm tạo điều kiện thuận lợi cho cán bộ, công chức, viên chức và người lao động được thường xuyên học tập, học tập suốt đời để phát triển bản thân và nâng cao chất lượng cuộc </a:t>
            </a:r>
            <a:r>
              <a:rPr lang="nl-NL" sz="2000" b="1" kern="0" smtClean="0">
                <a:solidFill>
                  <a:srgbClr val="0000FF"/>
                </a:solidFill>
                <a:latin typeface="Arial" charset="0"/>
              </a:rPr>
              <a:t>sống.</a:t>
            </a:r>
          </a:p>
          <a:p>
            <a:pPr marL="565150" indent="-457200" algn="just" eaLnBrk="1" hangingPunct="1">
              <a:lnSpc>
                <a:spcPct val="110000"/>
              </a:lnSpc>
              <a:spcBef>
                <a:spcPts val="800"/>
              </a:spcBef>
              <a:spcAft>
                <a:spcPts val="0"/>
              </a:spcAft>
              <a:buClr>
                <a:srgbClr val="FF0000"/>
              </a:buClr>
              <a:buFont typeface="+mj-lt"/>
              <a:buAutoNum type="arabicPeriod"/>
              <a:defRPr/>
            </a:pPr>
            <a:r>
              <a:rPr lang="nl-NL" sz="2000" b="1" kern="0" smtClean="0">
                <a:solidFill>
                  <a:srgbClr val="0000FF"/>
                </a:solidFill>
                <a:latin typeface="Arial" charset="0"/>
              </a:rPr>
              <a:t>Cơ </a:t>
            </a:r>
            <a:r>
              <a:rPr lang="nl-NL" sz="2000" b="1" kern="0">
                <a:solidFill>
                  <a:srgbClr val="0000FF"/>
                </a:solidFill>
                <a:latin typeface="Arial" charset="0"/>
              </a:rPr>
              <a:t>sở </a:t>
            </a:r>
            <a:r>
              <a:rPr lang="nl-NL" sz="2000" b="1" kern="0" smtClean="0">
                <a:solidFill>
                  <a:srgbClr val="0000FF"/>
                </a:solidFill>
                <a:latin typeface="Arial" charset="0"/>
              </a:rPr>
              <a:t>GDNN, </a:t>
            </a:r>
            <a:r>
              <a:rPr lang="nl-NL" sz="2000" b="1" kern="0">
                <a:solidFill>
                  <a:srgbClr val="0000FF"/>
                </a:solidFill>
                <a:latin typeface="Arial" charset="0"/>
              </a:rPr>
              <a:t>cơ sở </a:t>
            </a:r>
            <a:r>
              <a:rPr lang="nl-NL" sz="2000" b="1" kern="0" smtClean="0">
                <a:solidFill>
                  <a:srgbClr val="0000FF"/>
                </a:solidFill>
                <a:latin typeface="Arial" charset="0"/>
              </a:rPr>
              <a:t>GDĐH có </a:t>
            </a:r>
            <a:r>
              <a:rPr lang="nl-NL" sz="2000" b="1" kern="0">
                <a:solidFill>
                  <a:srgbClr val="0000FF"/>
                </a:solidFill>
                <a:latin typeface="Arial" charset="0"/>
              </a:rPr>
              <a:t>trách nhiệm phối hợp với cơ sở </a:t>
            </a:r>
            <a:r>
              <a:rPr lang="nl-NL" sz="2000" b="1" kern="0" smtClean="0">
                <a:solidFill>
                  <a:srgbClr val="0000FF"/>
                </a:solidFill>
                <a:latin typeface="Arial" charset="0"/>
              </a:rPr>
              <a:t>GDTX trong </a:t>
            </a:r>
            <a:r>
              <a:rPr lang="nl-NL" sz="2000" b="1" kern="0">
                <a:solidFill>
                  <a:srgbClr val="0000FF"/>
                </a:solidFill>
                <a:latin typeface="Arial" charset="0"/>
              </a:rPr>
              <a:t>việc </a:t>
            </a:r>
            <a:r>
              <a:rPr lang="nl-NL" sz="2000" b="1" kern="0">
                <a:solidFill>
                  <a:srgbClr val="FF3399"/>
                </a:solidFill>
                <a:latin typeface="Arial" charset="0"/>
              </a:rPr>
              <a:t>cung cấp nguồn học liệu </a:t>
            </a:r>
            <a:r>
              <a:rPr lang="nl-NL" sz="2000" b="1" kern="0">
                <a:solidFill>
                  <a:srgbClr val="0000FF"/>
                </a:solidFill>
                <a:latin typeface="Arial" charset="0"/>
              </a:rPr>
              <a:t>cho cơ sở </a:t>
            </a:r>
            <a:r>
              <a:rPr lang="nl-NL" sz="2000" b="1" kern="0" smtClean="0">
                <a:solidFill>
                  <a:srgbClr val="0000FF"/>
                </a:solidFill>
                <a:latin typeface="Arial" charset="0"/>
              </a:rPr>
              <a:t>GDTX để </a:t>
            </a:r>
            <a:r>
              <a:rPr lang="nl-NL" sz="2000" b="1" kern="0">
                <a:solidFill>
                  <a:srgbClr val="0000FF"/>
                </a:solidFill>
                <a:latin typeface="Arial" charset="0"/>
              </a:rPr>
              <a:t>đáp ứng nhu cầu học tập của người học; cơ sở giáo dục đào tạo nhà giáo có trách nhiệm nghiên cứu về khoa học giáo dục, đào tạo, bồi dưỡng đội ngũ nhà giáo của các cơ sở </a:t>
            </a:r>
            <a:r>
              <a:rPr lang="nl-NL" sz="2000" b="1" kern="0" smtClean="0">
                <a:solidFill>
                  <a:srgbClr val="0000FF"/>
                </a:solidFill>
                <a:latin typeface="Arial" charset="0"/>
              </a:rPr>
              <a:t>GDTX.</a:t>
            </a:r>
            <a:endParaRPr lang="nb-NO" sz="2000" b="1" kern="0">
              <a:solidFill>
                <a:srgbClr val="0000FF"/>
              </a:solidFill>
              <a:latin typeface="Arial" charset="0"/>
            </a:endParaRPr>
          </a:p>
        </p:txBody>
      </p:sp>
    </p:spTree>
    <p:extLst>
      <p:ext uri="{BB962C8B-B14F-4D97-AF65-F5344CB8AC3E}">
        <p14:creationId xmlns:p14="http://schemas.microsoft.com/office/powerpoint/2010/main" val="2398668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
            <a:ext cx="9144000" cy="6835140"/>
          </a:xfrm>
          <a:prstGeom prst="rect">
            <a:avLst/>
          </a:prstGeom>
        </p:spPr>
      </p:pic>
    </p:spTree>
    <p:extLst>
      <p:ext uri="{BB962C8B-B14F-4D97-AF65-F5344CB8AC3E}">
        <p14:creationId xmlns:p14="http://schemas.microsoft.com/office/powerpoint/2010/main" val="2503311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năm</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nâng trình độ chuẩn được đào tạo của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giáo </a:t>
            </a:r>
            <a:r>
              <a:rPr lang="vi-VN" sz="2200" b="1">
                <a:solidFill>
                  <a:srgbClr val="FF0000"/>
                </a:solidFill>
                <a:latin typeface="Arial" panose="020B0604020202020204" pitchFamily="34" charset="0"/>
                <a:cs typeface="Arial" panose="020B0604020202020204" pitchFamily="34" charset="0"/>
              </a:rPr>
              <a:t>viên </a:t>
            </a:r>
            <a:r>
              <a:rPr lang="en-US" sz="2200" b="1" smtClean="0">
                <a:solidFill>
                  <a:srgbClr val="FF0000"/>
                </a:solidFill>
                <a:latin typeface="Arial" panose="020B0604020202020204" pitchFamily="34" charset="0"/>
                <a:cs typeface="Arial" panose="020B0604020202020204" pitchFamily="34" charset="0"/>
              </a:rPr>
              <a:t>MN</a:t>
            </a:r>
            <a:r>
              <a:rPr lang="vi-VN" sz="2200" b="1" smtClean="0">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TH</a:t>
            </a:r>
            <a:r>
              <a:rPr lang="vi-VN" sz="2200" b="1" smtClean="0">
                <a:solidFill>
                  <a:srgbClr val="FF0000"/>
                </a:solidFill>
                <a:latin typeface="Arial" panose="020B0604020202020204" pitchFamily="34" charset="0"/>
                <a:cs typeface="Arial" panose="020B0604020202020204" pitchFamily="34" charset="0"/>
              </a:rPr>
              <a:t>, </a:t>
            </a:r>
            <a:r>
              <a:rPr lang="en-US" sz="2200" b="1" smtClean="0">
                <a:solidFill>
                  <a:srgbClr val="FF0000"/>
                </a:solidFill>
                <a:latin typeface="Arial" panose="020B0604020202020204" pitchFamily="34" charset="0"/>
                <a:cs typeface="Arial" panose="020B0604020202020204" pitchFamily="34" charset="0"/>
              </a:rPr>
              <a:t>THCS </a:t>
            </a:r>
            <a:r>
              <a:rPr lang="vi-VN" sz="2200" b="1" smtClean="0">
                <a:solidFill>
                  <a:srgbClr val="FF0000"/>
                </a:solidFill>
                <a:latin typeface="Arial" panose="020B0604020202020204" pitchFamily="34" charset="0"/>
                <a:cs typeface="Arial" panose="020B0604020202020204" pitchFamily="34" charset="0"/>
              </a:rPr>
              <a:t>và </a:t>
            </a:r>
            <a:r>
              <a:rPr lang="vi-VN" sz="2200" b="1">
                <a:solidFill>
                  <a:srgbClr val="FF0000"/>
                </a:solidFill>
                <a:latin typeface="Arial" panose="020B0604020202020204" pitchFamily="34" charset="0"/>
                <a:cs typeface="Arial" panose="020B0604020202020204" pitchFamily="34" charset="0"/>
              </a:rPr>
              <a:t>giảng viên đại học</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72. Trình độ chuẩn được đào tạo của nhà giáo</a:t>
            </a:r>
            <a:endParaRPr lang="en-US" sz="1900" b="1" kern="0">
              <a:solidFill>
                <a:srgbClr val="FF0000"/>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Trình </a:t>
            </a:r>
            <a:r>
              <a:rPr lang="vi-VN" sz="1900" b="1" kern="0">
                <a:solidFill>
                  <a:srgbClr val="0000FF"/>
                </a:solidFill>
                <a:latin typeface="Arial" charset="0"/>
              </a:rPr>
              <a:t>độ chuẩn được đào tạo của nhà giáo được quy định như </a:t>
            </a:r>
            <a:r>
              <a:rPr lang="vi-VN" sz="1900" b="1" kern="0" smtClean="0">
                <a:solidFill>
                  <a:srgbClr val="0000FF"/>
                </a:solidFill>
                <a:latin typeface="Arial" charset="0"/>
              </a:rPr>
              <a:t>sau:</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Có </a:t>
            </a:r>
            <a:r>
              <a:rPr lang="vi-VN" sz="1900" b="1" kern="0">
                <a:solidFill>
                  <a:srgbClr val="0000FF"/>
                </a:solidFill>
                <a:latin typeface="Arial" charset="0"/>
              </a:rPr>
              <a:t>bằng tốt nghiệp </a:t>
            </a:r>
            <a:r>
              <a:rPr lang="en-US" sz="1900" b="1" kern="0" smtClean="0">
                <a:solidFill>
                  <a:srgbClr val="0000FF"/>
                </a:solidFill>
                <a:latin typeface="Arial" charset="0"/>
              </a:rPr>
              <a:t>CĐSP </a:t>
            </a:r>
            <a:r>
              <a:rPr lang="vi-VN" sz="1900" b="1" kern="0" smtClean="0">
                <a:solidFill>
                  <a:srgbClr val="0000FF"/>
                </a:solidFill>
                <a:latin typeface="Arial" charset="0"/>
              </a:rPr>
              <a:t>trở </a:t>
            </a:r>
            <a:r>
              <a:rPr lang="vi-VN" sz="1900" b="1" kern="0">
                <a:solidFill>
                  <a:srgbClr val="0000FF"/>
                </a:solidFill>
                <a:latin typeface="Arial" charset="0"/>
              </a:rPr>
              <a:t>lên đối với giáo viên mầm non; </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Có </a:t>
            </a:r>
            <a:r>
              <a:rPr lang="vi-VN" sz="1900" b="1" kern="0">
                <a:solidFill>
                  <a:srgbClr val="0000FF"/>
                </a:solidFill>
                <a:latin typeface="Arial" charset="0"/>
              </a:rPr>
              <a:t>bằng cử nhân thuộc ngành đào tạo </a:t>
            </a:r>
            <a:r>
              <a:rPr lang="en-US" sz="1900" b="1" kern="0" smtClean="0">
                <a:solidFill>
                  <a:srgbClr val="0000FF"/>
                </a:solidFill>
                <a:latin typeface="Arial" charset="0"/>
              </a:rPr>
              <a:t>GV </a:t>
            </a:r>
            <a:r>
              <a:rPr lang="vi-VN" sz="1900" b="1" kern="0" smtClean="0">
                <a:solidFill>
                  <a:srgbClr val="0000FF"/>
                </a:solidFill>
                <a:latin typeface="Arial" charset="0"/>
              </a:rPr>
              <a:t>trở </a:t>
            </a:r>
            <a:r>
              <a:rPr lang="vi-VN" sz="1900" b="1" kern="0">
                <a:solidFill>
                  <a:srgbClr val="0000FF"/>
                </a:solidFill>
                <a:latin typeface="Arial" charset="0"/>
              </a:rPr>
              <a:t>lên đối với </a:t>
            </a:r>
            <a:r>
              <a:rPr lang="en-US" sz="1900" b="1" kern="0" smtClean="0">
                <a:solidFill>
                  <a:srgbClr val="0000FF"/>
                </a:solidFill>
                <a:latin typeface="Arial" charset="0"/>
              </a:rPr>
              <a:t>GV </a:t>
            </a:r>
            <a:r>
              <a:rPr lang="vi-VN" sz="1900" b="1" kern="0" smtClean="0">
                <a:solidFill>
                  <a:srgbClr val="0000FF"/>
                </a:solidFill>
                <a:latin typeface="Arial" charset="0"/>
              </a:rPr>
              <a:t>tiểu </a:t>
            </a:r>
            <a:r>
              <a:rPr lang="vi-VN" sz="1900" b="1" kern="0">
                <a:solidFill>
                  <a:srgbClr val="0000FF"/>
                </a:solidFill>
                <a:latin typeface="Arial" charset="0"/>
              </a:rPr>
              <a:t>học, </a:t>
            </a:r>
            <a:r>
              <a:rPr lang="en-US" sz="1900" b="1" kern="0" smtClean="0">
                <a:solidFill>
                  <a:srgbClr val="0000FF"/>
                </a:solidFill>
                <a:latin typeface="Arial" charset="0"/>
              </a:rPr>
              <a:t>THCS</a:t>
            </a:r>
            <a:r>
              <a:rPr lang="vi-VN" sz="1900" b="1" kern="0" smtClean="0">
                <a:solidFill>
                  <a:srgbClr val="0000FF"/>
                </a:solidFill>
                <a:latin typeface="Arial" charset="0"/>
              </a:rPr>
              <a:t>, </a:t>
            </a:r>
            <a:r>
              <a:rPr lang="en-US" sz="1900" b="1" kern="0" smtClean="0">
                <a:solidFill>
                  <a:srgbClr val="0000FF"/>
                </a:solidFill>
                <a:latin typeface="Arial" charset="0"/>
              </a:rPr>
              <a:t>THPT</a:t>
            </a:r>
            <a:r>
              <a:rPr lang="vi-VN" sz="1900" b="1" kern="0" smtClean="0">
                <a:solidFill>
                  <a:srgbClr val="0000FF"/>
                </a:solidFill>
                <a:latin typeface="Arial" charset="0"/>
              </a:rPr>
              <a:t>. </a:t>
            </a:r>
            <a:endParaRPr lang="en-US" sz="1900" b="1" kern="0" smtClean="0">
              <a:solidFill>
                <a:srgbClr val="0000FF"/>
              </a:solidFill>
              <a:latin typeface="Arial" charset="0"/>
            </a:endParaRPr>
          </a:p>
          <a:p>
            <a:pPr marL="565150" indent="0" algn="just" eaLnBrk="1" hangingPunct="1">
              <a:lnSpc>
                <a:spcPct val="105000"/>
              </a:lnSpc>
              <a:spcBef>
                <a:spcPts val="800"/>
              </a:spcBef>
              <a:spcAft>
                <a:spcPts val="0"/>
              </a:spcAft>
              <a:buClr>
                <a:srgbClr val="FF0000"/>
              </a:buClr>
              <a:buNone/>
              <a:defRPr/>
            </a:pPr>
            <a:r>
              <a:rPr lang="vi-VN" sz="1900" b="1" kern="0" smtClean="0">
                <a:solidFill>
                  <a:srgbClr val="0000FF"/>
                </a:solidFill>
                <a:latin typeface="Arial" charset="0"/>
              </a:rPr>
              <a:t>Trường </a:t>
            </a:r>
            <a:r>
              <a:rPr lang="vi-VN" sz="1900" b="1" kern="0">
                <a:solidFill>
                  <a:srgbClr val="0000FF"/>
                </a:solidFill>
                <a:latin typeface="Arial" charset="0"/>
              </a:rPr>
              <a:t>hợp môn học chưa đủ </a:t>
            </a:r>
            <a:r>
              <a:rPr lang="en-US" sz="1900" b="1" kern="0" smtClean="0">
                <a:solidFill>
                  <a:srgbClr val="0000FF"/>
                </a:solidFill>
                <a:latin typeface="Arial" charset="0"/>
              </a:rPr>
              <a:t>GV </a:t>
            </a:r>
            <a:r>
              <a:rPr lang="vi-VN" sz="1900" b="1" kern="0" smtClean="0">
                <a:solidFill>
                  <a:srgbClr val="0000FF"/>
                </a:solidFill>
                <a:latin typeface="Arial" charset="0"/>
              </a:rPr>
              <a:t>có </a:t>
            </a:r>
            <a:r>
              <a:rPr lang="vi-VN" sz="1900" b="1" kern="0">
                <a:solidFill>
                  <a:srgbClr val="0000FF"/>
                </a:solidFill>
                <a:latin typeface="Arial" charset="0"/>
              </a:rPr>
              <a:t>bằng cử nhân thuộc ngành đào tạo </a:t>
            </a:r>
            <a:r>
              <a:rPr lang="en-US" sz="1900" b="1" kern="0" smtClean="0">
                <a:solidFill>
                  <a:srgbClr val="0000FF"/>
                </a:solidFill>
                <a:latin typeface="Arial" charset="0"/>
              </a:rPr>
              <a:t>GV </a:t>
            </a:r>
            <a:r>
              <a:rPr lang="vi-VN" sz="1900" b="1" kern="0" smtClean="0">
                <a:solidFill>
                  <a:srgbClr val="0000FF"/>
                </a:solidFill>
                <a:latin typeface="Arial" charset="0"/>
              </a:rPr>
              <a:t>thì </a:t>
            </a:r>
            <a:r>
              <a:rPr lang="vi-VN" sz="1900" b="1" kern="0">
                <a:solidFill>
                  <a:srgbClr val="0000FF"/>
                </a:solidFill>
                <a:latin typeface="Arial" charset="0"/>
              </a:rPr>
              <a:t>phải có bằng cử nhân chuyên ngành phù hợp và có chứng chỉ bồi dưỡng nghiệp vụ sư </a:t>
            </a:r>
            <a:r>
              <a:rPr lang="vi-VN" sz="1900" b="1" kern="0" smtClean="0">
                <a:solidFill>
                  <a:srgbClr val="0000FF"/>
                </a:solidFill>
                <a:latin typeface="Arial" charset="0"/>
              </a:rPr>
              <a:t>phạm;</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startAt="3"/>
              <a:defRPr/>
            </a:pPr>
            <a:r>
              <a:rPr lang="vi-VN" sz="1900" b="1" kern="0" smtClean="0">
                <a:solidFill>
                  <a:srgbClr val="0000FF"/>
                </a:solidFill>
                <a:latin typeface="Arial" charset="0"/>
              </a:rPr>
              <a:t>Có </a:t>
            </a:r>
            <a:r>
              <a:rPr lang="vi-VN" sz="1900" b="1" kern="0">
                <a:solidFill>
                  <a:srgbClr val="0000FF"/>
                </a:solidFill>
                <a:latin typeface="Arial" charset="0"/>
              </a:rPr>
              <a:t>bằng thạc sĩ đối với nhà giáo giảng dạy trình độ đại học; có bằng tiến sĩ đối với nhà giáo giảng dạy, hướng dẫn luận văn thạc sĩ, luận án tiến sĩ; </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lphaLcParenR" startAt="3"/>
              <a:defRPr/>
            </a:pPr>
            <a:r>
              <a:rPr lang="vi-VN" sz="1900" b="1" kern="0" smtClean="0">
                <a:solidFill>
                  <a:srgbClr val="0000FF"/>
                </a:solidFill>
                <a:latin typeface="Arial" charset="0"/>
              </a:rPr>
              <a:t>Trình </a:t>
            </a:r>
            <a:r>
              <a:rPr lang="vi-VN" sz="1900" b="1" kern="0">
                <a:solidFill>
                  <a:srgbClr val="0000FF"/>
                </a:solidFill>
                <a:latin typeface="Arial" charset="0"/>
              </a:rPr>
              <a:t>độ chuẩn được đào tạo của nhà giáo giảng dạy trong cơ sở </a:t>
            </a:r>
            <a:r>
              <a:rPr lang="en-US" sz="1900" b="1" kern="0" smtClean="0">
                <a:solidFill>
                  <a:srgbClr val="0000FF"/>
                </a:solidFill>
                <a:latin typeface="Arial" charset="0"/>
              </a:rPr>
              <a:t>GDNN </a:t>
            </a:r>
            <a:r>
              <a:rPr lang="vi-VN" sz="1900" b="1" kern="0" smtClean="0">
                <a:solidFill>
                  <a:srgbClr val="0000FF"/>
                </a:solidFill>
                <a:latin typeface="Arial" charset="0"/>
              </a:rPr>
              <a:t>thực </a:t>
            </a:r>
            <a:r>
              <a:rPr lang="vi-VN" sz="1900" b="1" kern="0">
                <a:solidFill>
                  <a:srgbClr val="0000FF"/>
                </a:solidFill>
                <a:latin typeface="Arial" charset="0"/>
              </a:rPr>
              <a:t>hiện theo quy định của Luật Giáo dục nghề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Chính </a:t>
            </a:r>
            <a:r>
              <a:rPr lang="vi-VN" sz="1900" b="1" kern="0">
                <a:solidFill>
                  <a:srgbClr val="0000FF"/>
                </a:solidFill>
                <a:latin typeface="Arial" charset="0"/>
              </a:rPr>
              <a:t>phủ quy định lộ trình thực hiện nâng trình độ chuẩn được đào tạo của giáo viên mầm non, tiểu học, trung học cơ </a:t>
            </a:r>
            <a:r>
              <a:rPr lang="vi-VN" sz="1900" b="1" kern="0" smtClean="0">
                <a:solidFill>
                  <a:srgbClr val="0000FF"/>
                </a:solidFill>
                <a:latin typeface="Arial" charset="0"/>
              </a:rPr>
              <a:t>sở</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822256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7</a:t>
            </a:r>
            <a:r>
              <a:rPr lang="vi-VN" sz="3200" b="1" smtClean="0">
                <a:solidFill>
                  <a:srgbClr val="FF0000"/>
                </a:solidFill>
                <a:latin typeface="Arial" panose="020B0604020202020204" pitchFamily="34" charset="0"/>
                <a:cs typeface="Arial" panose="020B0604020202020204" pitchFamily="34" charset="0"/>
              </a:rPr>
              <a:t>1/20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/NĐ-CP</a:t>
            </a:r>
            <a:r>
              <a:rPr lang="en-US" sz="3200" b="1" smtClean="0">
                <a:solidFill>
                  <a:srgbClr val="0000FF"/>
                </a:solidFill>
                <a:latin typeface="Arial" panose="020B0604020202020204" pitchFamily="34" charset="0"/>
                <a:cs typeface="Arial" panose="020B0604020202020204" pitchFamily="34" charset="0"/>
              </a:rPr>
              <a:t> </a:t>
            </a:r>
            <a:r>
              <a:rPr lang="fr-FR" sz="3400" b="1" smtClean="0">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vi-VN"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30-6-</a:t>
            </a:r>
            <a:r>
              <a:rPr lang="vi-VN" sz="2400" b="1">
                <a:solidFill>
                  <a:srgbClr val="009900"/>
                </a:solidFill>
                <a:latin typeface="Arial" panose="020B0604020202020204" pitchFamily="34" charset="0"/>
                <a:cs typeface="Arial" panose="020B0604020202020204" pitchFamily="34" charset="0"/>
              </a:rPr>
              <a:t>20</a:t>
            </a:r>
            <a:r>
              <a:rPr lang="en-US" sz="2400" b="1">
                <a:solidFill>
                  <a:srgbClr val="009900"/>
                </a:solidFill>
                <a:latin typeface="Arial" panose="020B0604020202020204" pitchFamily="34" charset="0"/>
                <a:cs typeface="Arial" panose="020B0604020202020204" pitchFamily="34" charset="0"/>
              </a:rPr>
              <a:t>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quy </a:t>
            </a:r>
            <a:r>
              <a:rPr lang="vi-VN" sz="2400" b="1">
                <a:solidFill>
                  <a:srgbClr val="0000FF"/>
                </a:solidFill>
                <a:latin typeface="Arial" panose="020B0604020202020204" pitchFamily="34" charset="0"/>
                <a:cs typeface="Arial" panose="020B0604020202020204" pitchFamily="34" charset="0"/>
              </a:rPr>
              <a:t>định lộ trình thực hiện nâng trình độ chuẩn được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đào </a:t>
            </a:r>
            <a:r>
              <a:rPr lang="vi-VN" sz="2400" b="1">
                <a:solidFill>
                  <a:srgbClr val="0000FF"/>
                </a:solidFill>
                <a:latin typeface="Arial" panose="020B0604020202020204" pitchFamily="34" charset="0"/>
                <a:cs typeface="Arial" panose="020B0604020202020204" pitchFamily="34" charset="0"/>
              </a:rPr>
              <a:t>tạo của giáo viên mầm non, tiểu học, trung học cơ sở</a:t>
            </a:r>
            <a:r>
              <a:rPr lang="en-US" sz="2400" b="1">
                <a:solidFill>
                  <a:srgbClr val="0000FF"/>
                </a:solidFill>
                <a:latin typeface="Arial" panose="020B0604020202020204" pitchFamily="34" charset="0"/>
                <a:cs typeface="Arial" panose="020B0604020202020204" pitchFamily="34" charset="0"/>
              </a:rPr>
              <a:t>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rPr>
              <a:t>18-8-2020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976437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HỎI KHỞI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a:t>
            </a:r>
            <a:r>
              <a:rPr lang="vi-VN" sz="2400" b="1" kern="0">
                <a:solidFill>
                  <a:srgbClr val="FF0066"/>
                </a:solidFill>
                <a:latin typeface="Arial" charset="0"/>
              </a:rPr>
              <a:t>Tính đến thời điểm hiện nay, nước </a:t>
            </a:r>
            <a:r>
              <a:rPr lang="vi-VN" sz="2400" b="1" kern="0">
                <a:solidFill>
                  <a:srgbClr val="FF0066"/>
                </a:solidFill>
                <a:latin typeface="Arial" charset="0"/>
              </a:rPr>
              <a:t>ta </a:t>
            </a:r>
            <a:r>
              <a:rPr lang="en-US" sz="2400" b="1" kern="0" smtClean="0">
                <a:solidFill>
                  <a:srgbClr val="FF0066"/>
                </a:solidFill>
                <a:latin typeface="Arial" charset="0"/>
              </a:rPr>
              <a:t>đã ban hành mấy bản </a:t>
            </a:r>
            <a:r>
              <a:rPr lang="vi-VN" sz="2400" b="1" kern="0" smtClean="0">
                <a:solidFill>
                  <a:srgbClr val="FF0066"/>
                </a:solidFill>
                <a:latin typeface="Arial" charset="0"/>
              </a:rPr>
              <a:t>hiến pháp</a:t>
            </a:r>
            <a:r>
              <a:rPr lang="en-US" sz="2400" b="1" kern="0" smtClean="0">
                <a:solidFill>
                  <a:srgbClr val="FF0066"/>
                </a:solidFill>
                <a:latin typeface="Arial" charset="0"/>
              </a:rPr>
              <a:t>?</a:t>
            </a:r>
          </a:p>
          <a:p>
            <a:pPr marL="107950" indent="0" algn="ctr" eaLnBrk="1" hangingPunct="1">
              <a:lnSpc>
                <a:spcPct val="114000"/>
              </a:lnSpc>
              <a:spcBef>
                <a:spcPts val="1200"/>
              </a:spcBef>
              <a:spcAft>
                <a:spcPts val="0"/>
              </a:spcAft>
              <a:buClr>
                <a:srgbClr val="FF0000"/>
              </a:buClr>
              <a:buNone/>
              <a:defRPr/>
            </a:pPr>
            <a:r>
              <a:rPr lang="en-US" sz="2800" b="1" kern="0" smtClean="0">
                <a:solidFill>
                  <a:srgbClr val="FF0000"/>
                </a:solidFill>
                <a:latin typeface="Arial" charset="0"/>
              </a:rPr>
              <a:t>Đáp án: </a:t>
            </a:r>
            <a:r>
              <a:rPr lang="en-US" sz="5400" b="1" kern="0" smtClean="0">
                <a:solidFill>
                  <a:srgbClr val="0000FF"/>
                </a:solidFill>
                <a:latin typeface="Arial" charset="0"/>
              </a:rPr>
              <a:t>5</a:t>
            </a:r>
          </a:p>
          <a:p>
            <a:pPr indent="-454025" algn="just">
              <a:lnSpc>
                <a:spcPct val="114000"/>
              </a:lnSpc>
              <a:spcBef>
                <a:spcPts val="1200"/>
              </a:spcBef>
              <a:buClr>
                <a:srgbClr val="FF0000"/>
              </a:buClr>
            </a:pPr>
            <a:r>
              <a:rPr lang="vi-VN" sz="2100" b="1" kern="0" smtClean="0">
                <a:solidFill>
                  <a:srgbClr val="0000FF"/>
                </a:solidFill>
                <a:latin typeface="Arial" charset="0"/>
              </a:rPr>
              <a:t>Hiến </a:t>
            </a:r>
            <a:r>
              <a:rPr lang="vi-VN" sz="2100" b="1" kern="0">
                <a:solidFill>
                  <a:srgbClr val="0000FF"/>
                </a:solidFill>
                <a:latin typeface="Arial" charset="0"/>
              </a:rPr>
              <a:t>pháp nước Việt Nam Dân chủ Cộng hòa </a:t>
            </a:r>
            <a:r>
              <a:rPr lang="vi-VN" sz="2100" b="1" kern="0">
                <a:solidFill>
                  <a:srgbClr val="0000FF"/>
                </a:solidFill>
                <a:latin typeface="Arial" charset="0"/>
              </a:rPr>
              <a:t>năm </a:t>
            </a:r>
            <a:r>
              <a:rPr lang="vi-VN" sz="2100" b="1" kern="0" smtClean="0">
                <a:solidFill>
                  <a:srgbClr val="0000FF"/>
                </a:solidFill>
                <a:latin typeface="Arial" charset="0"/>
              </a:rPr>
              <a:t>1946</a:t>
            </a:r>
            <a:endParaRPr lang="en-US" sz="2100" b="1" kern="0" smtClean="0">
              <a:solidFill>
                <a:srgbClr val="0000FF"/>
              </a:solidFill>
              <a:latin typeface="Arial" charset="0"/>
            </a:endParaRPr>
          </a:p>
          <a:p>
            <a:pPr indent="-454025" algn="just">
              <a:lnSpc>
                <a:spcPct val="114000"/>
              </a:lnSpc>
              <a:spcBef>
                <a:spcPts val="1200"/>
              </a:spcBef>
              <a:buClr>
                <a:srgbClr val="FF0000"/>
              </a:buClr>
            </a:pPr>
            <a:r>
              <a:rPr lang="vi-VN" sz="2100" b="1" kern="0" smtClean="0">
                <a:solidFill>
                  <a:srgbClr val="0000FF"/>
                </a:solidFill>
                <a:latin typeface="Arial" charset="0"/>
              </a:rPr>
              <a:t>Hiến </a:t>
            </a:r>
            <a:r>
              <a:rPr lang="vi-VN" sz="2100" b="1" kern="0">
                <a:solidFill>
                  <a:srgbClr val="0000FF"/>
                </a:solidFill>
                <a:latin typeface="Arial" charset="0"/>
              </a:rPr>
              <a:t>pháp nước Việt Nam Dân chủ Cộng hòa </a:t>
            </a:r>
            <a:r>
              <a:rPr lang="vi-VN" sz="2100" b="1" kern="0">
                <a:solidFill>
                  <a:srgbClr val="0000FF"/>
                </a:solidFill>
                <a:latin typeface="Arial" charset="0"/>
              </a:rPr>
              <a:t>năm </a:t>
            </a:r>
            <a:r>
              <a:rPr lang="vi-VN" sz="2100" b="1" kern="0" smtClean="0">
                <a:solidFill>
                  <a:srgbClr val="0000FF"/>
                </a:solidFill>
                <a:latin typeface="Arial" charset="0"/>
              </a:rPr>
              <a:t>1959</a:t>
            </a:r>
            <a:endParaRPr lang="en-US" sz="2100" b="1" kern="0" smtClean="0">
              <a:solidFill>
                <a:srgbClr val="0000FF"/>
              </a:solidFill>
              <a:latin typeface="Arial" charset="0"/>
            </a:endParaRPr>
          </a:p>
          <a:p>
            <a:pPr indent="-454025" algn="just">
              <a:lnSpc>
                <a:spcPct val="114000"/>
              </a:lnSpc>
              <a:spcBef>
                <a:spcPts val="1200"/>
              </a:spcBef>
              <a:buClr>
                <a:srgbClr val="FF0000"/>
              </a:buClr>
            </a:pPr>
            <a:r>
              <a:rPr lang="vi-VN" sz="2100" b="1" kern="0" smtClean="0">
                <a:solidFill>
                  <a:srgbClr val="0000FF"/>
                </a:solidFill>
                <a:latin typeface="Arial" charset="0"/>
              </a:rPr>
              <a:t>Hiến </a:t>
            </a:r>
            <a:r>
              <a:rPr lang="vi-VN" sz="2100" b="1" kern="0">
                <a:solidFill>
                  <a:srgbClr val="0000FF"/>
                </a:solidFill>
                <a:latin typeface="Arial" charset="0"/>
              </a:rPr>
              <a:t>pháp nước Cộng hòa Xã hội chủ nghĩa Việt Nam </a:t>
            </a:r>
            <a:r>
              <a:rPr lang="vi-VN" sz="2100" b="1" kern="0">
                <a:solidFill>
                  <a:srgbClr val="0000FF"/>
                </a:solidFill>
                <a:latin typeface="Arial" charset="0"/>
              </a:rPr>
              <a:t>năm </a:t>
            </a:r>
            <a:r>
              <a:rPr lang="vi-VN" sz="2100" b="1" kern="0" smtClean="0">
                <a:solidFill>
                  <a:srgbClr val="0000FF"/>
                </a:solidFill>
                <a:latin typeface="Arial" charset="0"/>
              </a:rPr>
              <a:t>1980</a:t>
            </a:r>
            <a:endParaRPr lang="en-US" sz="2100" b="1" kern="0" smtClean="0">
              <a:solidFill>
                <a:srgbClr val="0000FF"/>
              </a:solidFill>
              <a:latin typeface="Arial" charset="0"/>
            </a:endParaRPr>
          </a:p>
          <a:p>
            <a:pPr indent="-454025" algn="just">
              <a:lnSpc>
                <a:spcPct val="114000"/>
              </a:lnSpc>
              <a:spcBef>
                <a:spcPts val="1200"/>
              </a:spcBef>
              <a:buClr>
                <a:srgbClr val="FF0000"/>
              </a:buClr>
            </a:pPr>
            <a:r>
              <a:rPr lang="vi-VN" sz="2100" b="1" kern="0">
                <a:solidFill>
                  <a:srgbClr val="0000FF"/>
                </a:solidFill>
                <a:latin typeface="Arial" charset="0"/>
              </a:rPr>
              <a:t>Hiến </a:t>
            </a:r>
            <a:r>
              <a:rPr lang="vi-VN" sz="2100" b="1" kern="0">
                <a:solidFill>
                  <a:srgbClr val="0000FF"/>
                </a:solidFill>
                <a:latin typeface="Arial" charset="0"/>
              </a:rPr>
              <a:t>pháp nước Cộng hòa Xã hội chủ nghĩa Việt Nam </a:t>
            </a:r>
            <a:r>
              <a:rPr lang="vi-VN" sz="2100" b="1" kern="0">
                <a:solidFill>
                  <a:srgbClr val="0000FF"/>
                </a:solidFill>
                <a:latin typeface="Arial" charset="0"/>
              </a:rPr>
              <a:t>năm </a:t>
            </a:r>
            <a:r>
              <a:rPr lang="vi-VN" sz="2100" b="1" kern="0" smtClean="0">
                <a:solidFill>
                  <a:srgbClr val="0000FF"/>
                </a:solidFill>
                <a:latin typeface="Arial" charset="0"/>
              </a:rPr>
              <a:t>1992</a:t>
            </a:r>
            <a:r>
              <a:rPr lang="en-US" sz="2100" b="1" kern="0" smtClean="0">
                <a:solidFill>
                  <a:srgbClr val="0000FF"/>
                </a:solidFill>
                <a:latin typeface="Arial" charset="0"/>
              </a:rPr>
              <a:t> </a:t>
            </a:r>
            <a:r>
              <a:rPr lang="vi-VN" sz="2100" b="1" kern="0" smtClean="0">
                <a:solidFill>
                  <a:srgbClr val="0000FF"/>
                </a:solidFill>
                <a:latin typeface="Arial" charset="0"/>
              </a:rPr>
              <a:t>(được </a:t>
            </a:r>
            <a:r>
              <a:rPr lang="vi-VN" sz="2100" b="1" kern="0">
                <a:solidFill>
                  <a:srgbClr val="0000FF"/>
                </a:solidFill>
                <a:latin typeface="Arial" charset="0"/>
              </a:rPr>
              <a:t>sửa đổi, bổ sung </a:t>
            </a:r>
            <a:r>
              <a:rPr lang="vi-VN" sz="2100" b="1" kern="0">
                <a:solidFill>
                  <a:srgbClr val="0000FF"/>
                </a:solidFill>
                <a:latin typeface="Arial" charset="0"/>
              </a:rPr>
              <a:t>năm </a:t>
            </a:r>
            <a:r>
              <a:rPr lang="vi-VN" sz="2100" b="1" kern="0" smtClean="0">
                <a:solidFill>
                  <a:srgbClr val="0000FF"/>
                </a:solidFill>
                <a:latin typeface="Arial" charset="0"/>
              </a:rPr>
              <a:t>2001)</a:t>
            </a:r>
            <a:endParaRPr lang="en-US" sz="2100" b="1" kern="0">
              <a:solidFill>
                <a:srgbClr val="0000FF"/>
              </a:solidFill>
              <a:latin typeface="Arial" charset="0"/>
            </a:endParaRPr>
          </a:p>
          <a:p>
            <a:pPr indent="-454025" algn="just">
              <a:lnSpc>
                <a:spcPct val="114000"/>
              </a:lnSpc>
              <a:spcBef>
                <a:spcPts val="1200"/>
              </a:spcBef>
              <a:buClr>
                <a:srgbClr val="FF0000"/>
              </a:buClr>
            </a:pPr>
            <a:r>
              <a:rPr lang="vi-VN" sz="2100" b="1" kern="0" smtClean="0">
                <a:solidFill>
                  <a:srgbClr val="0000FF"/>
                </a:solidFill>
                <a:latin typeface="Arial" charset="0"/>
              </a:rPr>
              <a:t>Hiến </a:t>
            </a:r>
            <a:r>
              <a:rPr lang="vi-VN" sz="2100" b="1" kern="0">
                <a:solidFill>
                  <a:srgbClr val="0000FF"/>
                </a:solidFill>
                <a:latin typeface="Arial" charset="0"/>
              </a:rPr>
              <a:t>pháp nước Cộng hòa Xã hội chủ nghĩa Việt Nam </a:t>
            </a:r>
            <a:r>
              <a:rPr lang="vi-VN" sz="2100" b="1" kern="0">
                <a:solidFill>
                  <a:srgbClr val="0000FF"/>
                </a:solidFill>
                <a:latin typeface="Arial" charset="0"/>
              </a:rPr>
              <a:t>năm </a:t>
            </a:r>
            <a:r>
              <a:rPr lang="vi-VN" sz="2100" b="1" kern="0" smtClean="0">
                <a:solidFill>
                  <a:srgbClr val="0000FF"/>
                </a:solidFill>
                <a:latin typeface="Arial" charset="0"/>
              </a:rPr>
              <a:t>2013</a:t>
            </a:r>
            <a:endParaRPr lang="en-US" sz="2100" b="1" kern="0">
              <a:solidFill>
                <a:srgbClr val="0000FF"/>
              </a:solidFill>
              <a:latin typeface="Arial" charset="0"/>
            </a:endParaRPr>
          </a:p>
        </p:txBody>
      </p:sp>
    </p:spTree>
    <p:extLst>
      <p:ext uri="{BB962C8B-B14F-4D97-AF65-F5344CB8AC3E}">
        <p14:creationId xmlns:p14="http://schemas.microsoft.com/office/powerpoint/2010/main" val="3204268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Lộ </a:t>
            </a:r>
            <a:r>
              <a:rPr lang="vi-VN" sz="2600" b="1">
                <a:solidFill>
                  <a:srgbClr val="FF0000"/>
                </a:solidFill>
                <a:latin typeface="Arial" panose="020B0604020202020204" pitchFamily="34" charset="0"/>
                <a:cs typeface="Arial" panose="020B0604020202020204" pitchFamily="34" charset="0"/>
              </a:rPr>
              <a:t>trình thực hiện nâng trình độ chuẩn được đào tạo của giáo </a:t>
            </a:r>
            <a:r>
              <a:rPr lang="vi-VN" sz="2600" b="1" smtClean="0">
                <a:solidFill>
                  <a:srgbClr val="FF0000"/>
                </a:solidFill>
                <a:latin typeface="Arial" panose="020B0604020202020204" pitchFamily="34" charset="0"/>
                <a:cs typeface="Arial" panose="020B0604020202020204" pitchFamily="34" charset="0"/>
              </a:rPr>
              <a:t>viên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914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Theo </a:t>
            </a:r>
            <a:r>
              <a:rPr lang="vi-VN" sz="2100" b="1" kern="0">
                <a:solidFill>
                  <a:srgbClr val="0000FF"/>
                </a:solidFill>
                <a:latin typeface="Arial" charset="0"/>
              </a:rPr>
              <a:t>đó, lộ trình nâng chuẩn trình độ đào tạo của giáo viên </a:t>
            </a:r>
            <a:r>
              <a:rPr lang="vi-VN" sz="2100" b="1" kern="0" smtClean="0">
                <a:solidFill>
                  <a:srgbClr val="0000FF"/>
                </a:solidFill>
                <a:latin typeface="Arial" charset="0"/>
              </a:rPr>
              <a:t>được </a:t>
            </a:r>
            <a:r>
              <a:rPr lang="vi-VN" sz="2100" b="1" kern="0">
                <a:solidFill>
                  <a:srgbClr val="0000FF"/>
                </a:solidFill>
                <a:latin typeface="Arial" charset="0"/>
              </a:rPr>
              <a:t>thực hiện từ 01/7/2020 đến hết </a:t>
            </a:r>
            <a:r>
              <a:rPr lang="vi-VN" sz="2100" b="1" kern="0" smtClean="0">
                <a:solidFill>
                  <a:srgbClr val="0000FF"/>
                </a:solidFill>
                <a:latin typeface="Arial" charset="0"/>
              </a:rPr>
              <a:t>31/12/2030</a:t>
            </a:r>
            <a:r>
              <a:rPr lang="vi-VN" sz="2100" b="1" kern="0">
                <a:solidFill>
                  <a:srgbClr val="0000FF"/>
                </a:solidFill>
                <a:latin typeface="Arial" charset="0"/>
              </a:rPr>
              <a:t>, chia thành 02 giai </a:t>
            </a:r>
            <a:r>
              <a:rPr lang="vi-VN" sz="2100" b="1" kern="0" smtClean="0">
                <a:solidFill>
                  <a:srgbClr val="0000FF"/>
                </a:solidFill>
                <a:latin typeface="Arial" charset="0"/>
              </a:rPr>
              <a:t>đoạn:</a:t>
            </a:r>
            <a:endParaRPr lang="en-US" sz="2100" b="1" kern="0" smtClean="0">
              <a:solidFill>
                <a:srgbClr val="0000FF"/>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3065910"/>
              </p:ext>
            </p:extLst>
          </p:nvPr>
        </p:nvGraphicFramePr>
        <p:xfrm>
          <a:off x="141288" y="2187208"/>
          <a:ext cx="8861424" cy="4325048"/>
        </p:xfrm>
        <a:graphic>
          <a:graphicData uri="http://schemas.openxmlformats.org/drawingml/2006/table">
            <a:tbl>
              <a:tblPr firstRow="1" bandRow="1">
                <a:tableStyleId>{5C22544A-7EE6-4342-B048-85BDC9FD1C3A}</a:tableStyleId>
              </a:tblPr>
              <a:tblGrid>
                <a:gridCol w="2215356"/>
                <a:gridCol w="2215356"/>
                <a:gridCol w="2215356"/>
                <a:gridCol w="2215356"/>
              </a:tblGrid>
              <a:tr h="757952">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MẦM</a:t>
                      </a:r>
                      <a:r>
                        <a:rPr lang="en-US" sz="2400" baseline="0" smtClean="0">
                          <a:solidFill>
                            <a:srgbClr val="FF0066"/>
                          </a:solidFill>
                          <a:latin typeface="Arial" panose="020B0604020202020204" pitchFamily="34" charset="0"/>
                          <a:cs typeface="Arial" panose="020B0604020202020204" pitchFamily="34" charset="0"/>
                        </a:rPr>
                        <a:t> NON</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TIỂU</a:t>
                      </a:r>
                      <a:r>
                        <a:rPr lang="en-US" sz="2400" baseline="0" smtClean="0">
                          <a:solidFill>
                            <a:srgbClr val="FF0066"/>
                          </a:solidFill>
                          <a:latin typeface="Arial" panose="020B0604020202020204" pitchFamily="34" charset="0"/>
                          <a:cs typeface="Arial" panose="020B0604020202020204" pitchFamily="34" charset="0"/>
                        </a:rPr>
                        <a:t> HỌC</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THCS</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738296">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1</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01/7/2020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31/12/2025</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a:t>
                      </a:r>
                      <a:r>
                        <a:rPr lang="en-US" sz="2100" b="1" kern="0" smtClean="0">
                          <a:solidFill>
                            <a:srgbClr val="0000FF"/>
                          </a:solidFill>
                          <a:latin typeface="Arial" panose="020B0604020202020204" pitchFamily="34" charset="0"/>
                          <a:ea typeface="+mn-ea"/>
                          <a:cs typeface="Arial" panose="020B0604020202020204" pitchFamily="34" charset="0"/>
                        </a:rPr>
                        <a:t>đ</a:t>
                      </a:r>
                      <a:r>
                        <a:rPr lang="vi-VN" sz="2100" b="1" kern="0" smtClean="0">
                          <a:solidFill>
                            <a:srgbClr val="0000FF"/>
                          </a:solidFill>
                          <a:latin typeface="Arial" panose="020B0604020202020204" pitchFamily="34" charset="0"/>
                          <a:ea typeface="+mn-ea"/>
                          <a:cs typeface="Arial" panose="020B0604020202020204" pitchFamily="34" charset="0"/>
                        </a:rPr>
                        <a:t>ạt</a:t>
                      </a:r>
                      <a:r>
                        <a:rPr lang="en-US" sz="2100" b="1" kern="0" smtClean="0">
                          <a:solidFill>
                            <a:srgbClr val="0000FF"/>
                          </a:solidFill>
                          <a:latin typeface="Arial" panose="020B0604020202020204" pitchFamily="34" charset="0"/>
                          <a:ea typeface="+mn-ea"/>
                          <a:cs typeface="Arial" panose="020B0604020202020204" pitchFamily="34" charset="0"/>
                        </a:rPr>
                        <a:t>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MN</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50%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THCS</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828800">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2</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01/01/2026</a:t>
                      </a:r>
                      <a:endParaRPr lang="en-US" sz="2100" b="1" kern="0" smtClean="0">
                        <a:solidFill>
                          <a:srgbClr val="0000FF"/>
                        </a:solidFill>
                        <a:latin typeface="Arial" panose="020B0604020202020204" pitchFamily="34" charset="0"/>
                        <a:ea typeface="+mn-ea"/>
                        <a:cs typeface="Arial" panose="020B0604020202020204" pitchFamily="34" charset="0"/>
                      </a:endParaRPr>
                    </a:p>
                    <a:p>
                      <a:pPr algn="ctr">
                        <a:lnSpc>
                          <a:spcPct val="120000"/>
                        </a:lnSpc>
                      </a:pP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31/12/2030</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2500" b="1" kern="0" smtClean="0">
                          <a:solidFill>
                            <a:srgbClr val="0000FF"/>
                          </a:solidFill>
                          <a:latin typeface="Arial" panose="020B0604020202020204" pitchFamily="34" charset="0"/>
                          <a:ea typeface="+mn-ea"/>
                          <a:cs typeface="Arial" panose="020B0604020202020204" pitchFamily="34" charset="0"/>
                        </a:rPr>
                        <a:t>Thực hiện </a:t>
                      </a:r>
                      <a:r>
                        <a:rPr lang="vi-VN" sz="2500" b="1" kern="0" smtClean="0">
                          <a:solidFill>
                            <a:srgbClr val="0000FF"/>
                          </a:solidFill>
                          <a:latin typeface="Arial" panose="020B0604020202020204" pitchFamily="34" charset="0"/>
                          <a:ea typeface="+mn-ea"/>
                          <a:cs typeface="Arial" panose="020B0604020202020204" pitchFamily="34" charset="0"/>
                        </a:rPr>
                        <a:t>đối với số giáo viên còn lại </a:t>
                      </a:r>
                      <a:r>
                        <a:rPr lang="en-US" sz="2500" b="1" kern="0" smtClean="0">
                          <a:solidFill>
                            <a:srgbClr val="0000FF"/>
                          </a:solidFill>
                          <a:latin typeface="Arial" panose="020B0604020202020204" pitchFamily="34" charset="0"/>
                          <a:ea typeface="+mn-ea"/>
                          <a:cs typeface="Arial" panose="020B0604020202020204" pitchFamily="34" charset="0"/>
                        </a:rPr>
                        <a:t/>
                      </a:r>
                      <a:br>
                        <a:rPr lang="en-US" sz="2500" b="1" kern="0" smtClean="0">
                          <a:solidFill>
                            <a:srgbClr val="0000FF"/>
                          </a:solidFill>
                          <a:latin typeface="Arial" panose="020B0604020202020204" pitchFamily="34" charset="0"/>
                          <a:ea typeface="+mn-ea"/>
                          <a:cs typeface="Arial" panose="020B0604020202020204" pitchFamily="34" charset="0"/>
                        </a:rPr>
                      </a:br>
                      <a:r>
                        <a:rPr lang="vi-VN" sz="2500" b="1" kern="0" smtClean="0">
                          <a:solidFill>
                            <a:srgbClr val="0000FF"/>
                          </a:solidFill>
                          <a:latin typeface="Arial" panose="020B0604020202020204" pitchFamily="34" charset="0"/>
                          <a:ea typeface="+mn-ea"/>
                          <a:cs typeface="Arial" panose="020B0604020202020204" pitchFamily="34" charset="0"/>
                        </a:rPr>
                        <a:t>để bảo đảm 100% số giáo viên</a:t>
                      </a:r>
                      <a:endParaRPr lang="en-US" sz="25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34158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4387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sáu</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chính sách hỗ trợ tiền đóng học phí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chi </a:t>
            </a:r>
            <a:r>
              <a:rPr lang="vi-VN" sz="2200" b="1">
                <a:solidFill>
                  <a:srgbClr val="FF0000"/>
                </a:solidFill>
                <a:latin typeface="Arial" panose="020B0604020202020204" pitchFamily="34" charset="0"/>
                <a:cs typeface="Arial" panose="020B0604020202020204" pitchFamily="34" charset="0"/>
              </a:rPr>
              <a:t>phí sinh hoạt đối với học sinh, sinh viên sư phạm</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85. Học bổng, trợ cấp xã hội, miễn, giảm học phí, hỗ trợ tiền đóng học phí và chi phí sinh hoạt </a:t>
            </a:r>
            <a:endParaRPr lang="en-US" sz="1900" b="1" kern="0">
              <a:solidFill>
                <a:srgbClr val="FF00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có chính sách cấp học bổng khuyến khích học tập cho </a:t>
            </a:r>
            <a:r>
              <a:rPr lang="en-US" sz="1900" b="1" kern="0" smtClean="0">
                <a:solidFill>
                  <a:srgbClr val="0000FF"/>
                </a:solidFill>
                <a:latin typeface="Arial" charset="0"/>
              </a:rPr>
              <a:t>HS </a:t>
            </a:r>
            <a:r>
              <a:rPr lang="vi-VN" sz="1900" b="1" kern="0" smtClean="0">
                <a:solidFill>
                  <a:srgbClr val="0000FF"/>
                </a:solidFill>
                <a:latin typeface="Arial" charset="0"/>
              </a:rPr>
              <a:t>đạt </a:t>
            </a:r>
            <a:r>
              <a:rPr lang="vi-VN" sz="1900" b="1" kern="0">
                <a:solidFill>
                  <a:srgbClr val="0000FF"/>
                </a:solidFill>
                <a:latin typeface="Arial" charset="0"/>
              </a:rPr>
              <a:t>kết quả học tập xuất sắc ở trường chuyên, trường năng khiếu quy định tại Điều 62 của Luật này và người học có kết quả học tập, rèn luyện từ loại khá trở lên ở cơ sở </a:t>
            </a:r>
            <a:r>
              <a:rPr lang="en-US" sz="1900" b="1" kern="0" smtClean="0">
                <a:solidFill>
                  <a:srgbClr val="0000FF"/>
                </a:solidFill>
                <a:latin typeface="Arial" charset="0"/>
              </a:rPr>
              <a:t>GDNN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GDĐH</a:t>
            </a:r>
            <a:r>
              <a:rPr lang="vi-VN" sz="1900" b="1" kern="0" smtClean="0">
                <a:solidFill>
                  <a:srgbClr val="0000FF"/>
                </a:solidFill>
                <a:latin typeface="Arial" charset="0"/>
              </a:rPr>
              <a:t>; </a:t>
            </a:r>
            <a:r>
              <a:rPr lang="vi-VN" sz="1900" b="1" kern="0">
                <a:solidFill>
                  <a:srgbClr val="0000FF"/>
                </a:solidFill>
                <a:latin typeface="Arial" charset="0"/>
              </a:rPr>
              <a:t>cấp học bổng chính sách cho </a:t>
            </a:r>
            <a:r>
              <a:rPr lang="en-US" sz="1900" b="1" kern="0" smtClean="0">
                <a:solidFill>
                  <a:srgbClr val="0000FF"/>
                </a:solidFill>
                <a:latin typeface="Arial" charset="0"/>
              </a:rPr>
              <a:t>SV </a:t>
            </a:r>
            <a:r>
              <a:rPr lang="vi-VN" sz="1900" b="1" kern="0" smtClean="0">
                <a:solidFill>
                  <a:srgbClr val="0000FF"/>
                </a:solidFill>
                <a:latin typeface="Arial" charset="0"/>
              </a:rPr>
              <a:t>hệ </a:t>
            </a:r>
            <a:r>
              <a:rPr lang="vi-VN" sz="1900" b="1" kern="0">
                <a:solidFill>
                  <a:srgbClr val="0000FF"/>
                </a:solidFill>
                <a:latin typeface="Arial" charset="0"/>
              </a:rPr>
              <a:t>cử tuyển, </a:t>
            </a:r>
            <a:r>
              <a:rPr lang="en-US" sz="1900" b="1" kern="0" smtClean="0">
                <a:solidFill>
                  <a:srgbClr val="0000FF"/>
                </a:solidFill>
                <a:latin typeface="Arial" charset="0"/>
              </a:rPr>
              <a:t>HS </a:t>
            </a:r>
            <a:r>
              <a:rPr lang="vi-VN" sz="1900" b="1" kern="0" smtClean="0">
                <a:solidFill>
                  <a:srgbClr val="0000FF"/>
                </a:solidFill>
                <a:latin typeface="Arial" charset="0"/>
              </a:rPr>
              <a:t>trường </a:t>
            </a:r>
            <a:r>
              <a:rPr lang="vi-VN" sz="1900" b="1" kern="0">
                <a:solidFill>
                  <a:srgbClr val="0000FF"/>
                </a:solidFill>
                <a:latin typeface="Arial" charset="0"/>
              </a:rPr>
              <a:t>dự bị đại học, trường phổ thông </a:t>
            </a:r>
            <a:r>
              <a:rPr lang="en-US" sz="1900" b="1" kern="0" smtClean="0">
                <a:solidFill>
                  <a:srgbClr val="0000FF"/>
                </a:solidFill>
                <a:latin typeface="Arial" charset="0"/>
              </a:rPr>
              <a:t>DTNT</a:t>
            </a:r>
            <a:r>
              <a:rPr lang="vi-VN" sz="1900" b="1" kern="0" smtClean="0">
                <a:solidFill>
                  <a:srgbClr val="0000FF"/>
                </a:solidFill>
                <a:latin typeface="Arial" charset="0"/>
              </a:rPr>
              <a:t>, </a:t>
            </a:r>
            <a:r>
              <a:rPr lang="vi-VN" sz="1900" b="1" kern="0">
                <a:solidFill>
                  <a:srgbClr val="0000FF"/>
                </a:solidFill>
                <a:latin typeface="Arial" charset="0"/>
              </a:rPr>
              <a:t>người học trong cơ sở </a:t>
            </a:r>
            <a:r>
              <a:rPr lang="en-US" sz="1900" b="1" kern="0" smtClean="0">
                <a:solidFill>
                  <a:srgbClr val="0000FF"/>
                </a:solidFill>
                <a:latin typeface="Arial" charset="0"/>
              </a:rPr>
              <a:t>GDNN </a:t>
            </a:r>
            <a:r>
              <a:rPr lang="vi-VN" sz="1900" b="1" kern="0" smtClean="0">
                <a:solidFill>
                  <a:srgbClr val="0000FF"/>
                </a:solidFill>
                <a:latin typeface="Arial" charset="0"/>
              </a:rPr>
              <a:t>dành </a:t>
            </a:r>
            <a:r>
              <a:rPr lang="vi-VN" sz="1900" b="1" kern="0">
                <a:solidFill>
                  <a:srgbClr val="0000FF"/>
                </a:solidFill>
                <a:latin typeface="Arial" charset="0"/>
              </a:rPr>
              <a:t>cho thương binh, người khuyết </a:t>
            </a:r>
            <a:r>
              <a:rPr lang="vi-VN" sz="1900" b="1" kern="0" smtClean="0">
                <a:solidFill>
                  <a:srgbClr val="0000FF"/>
                </a:solidFill>
                <a:latin typeface="Arial" charset="0"/>
              </a:rPr>
              <a:t>tật.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có chính sách trợ cấp và miễn, giảm học phí cho người học là đối tượng được hưởng chính sách </a:t>
            </a:r>
            <a:r>
              <a:rPr lang="en-US" sz="1900" b="1" kern="0" smtClean="0">
                <a:solidFill>
                  <a:srgbClr val="0000FF"/>
                </a:solidFill>
                <a:latin typeface="Arial" charset="0"/>
              </a:rPr>
              <a:t>XH</a:t>
            </a:r>
            <a:r>
              <a:rPr lang="vi-VN" sz="1900" b="1" kern="0" smtClean="0">
                <a:solidFill>
                  <a:srgbClr val="0000FF"/>
                </a:solidFill>
                <a:latin typeface="Arial" charset="0"/>
              </a:rPr>
              <a:t>, </a:t>
            </a:r>
            <a:r>
              <a:rPr lang="vi-VN" sz="1900" b="1" kern="0">
                <a:solidFill>
                  <a:srgbClr val="0000FF"/>
                </a:solidFill>
                <a:latin typeface="Arial" charset="0"/>
              </a:rPr>
              <a:t>người dân tộc thiểu số ở vùng có điều kiện </a:t>
            </a:r>
            <a:r>
              <a:rPr lang="en-US" sz="1900" b="1" kern="0" smtClean="0">
                <a:solidFill>
                  <a:srgbClr val="0000FF"/>
                </a:solidFill>
                <a:latin typeface="Arial" charset="0"/>
              </a:rPr>
              <a:t>KT-XH </a:t>
            </a:r>
            <a:r>
              <a:rPr lang="vi-VN" sz="1900" b="1" kern="0" smtClean="0">
                <a:solidFill>
                  <a:srgbClr val="0000FF"/>
                </a:solidFill>
                <a:latin typeface="Arial" charset="0"/>
              </a:rPr>
              <a:t>đặc </a:t>
            </a:r>
            <a:r>
              <a:rPr lang="vi-VN" sz="1900" b="1" kern="0">
                <a:solidFill>
                  <a:srgbClr val="0000FF"/>
                </a:solidFill>
                <a:latin typeface="Arial" charset="0"/>
              </a:rPr>
              <a:t>biệt khó khăn, trẻ mồ côi, trẻ em không nơi nương tựa, người khuyết tật, người thuộc hộ nghèo và hộ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cận nghèo</a:t>
            </a:r>
            <a:r>
              <a:rPr lang="en-US" sz="1900" b="1" ker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khuyến khích tổ chức, cá nhân cấp học bổng hoặc trợ cấp cho người học theo quy định của pháp luật</a:t>
            </a:r>
            <a:r>
              <a:rPr lang="vi-VN"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227881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sáu</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quy </a:t>
            </a:r>
            <a:r>
              <a:rPr lang="vi-VN" sz="2200" b="1">
                <a:solidFill>
                  <a:srgbClr val="FF0000"/>
                </a:solidFill>
                <a:latin typeface="Arial" panose="020B0604020202020204" pitchFamily="34" charset="0"/>
                <a:cs typeface="Arial" panose="020B0604020202020204" pitchFamily="34" charset="0"/>
              </a:rPr>
              <a:t>định chính sách hỗ trợ tiền đóng học phí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chi </a:t>
            </a:r>
            <a:r>
              <a:rPr lang="vi-VN" sz="2200" b="1">
                <a:solidFill>
                  <a:srgbClr val="FF0000"/>
                </a:solidFill>
                <a:latin typeface="Arial" panose="020B0604020202020204" pitchFamily="34" charset="0"/>
                <a:cs typeface="Arial" panose="020B0604020202020204" pitchFamily="34" charset="0"/>
              </a:rPr>
              <a:t>phí sinh hoạt đối với học sinh, sinh viên sư phạm</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85. Học bổng, trợ cấp xã hội, miễn, giảm học phí, hỗ trợ tiền đóng học phí và chi phí sinh hoạt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000" b="1" kern="0" smtClean="0">
                <a:solidFill>
                  <a:srgbClr val="0000FF"/>
                </a:solidFill>
                <a:latin typeface="Arial" charset="0"/>
              </a:rPr>
              <a:t>Học </a:t>
            </a:r>
            <a:r>
              <a:rPr lang="vi-VN" sz="2000" b="1" kern="0">
                <a:solidFill>
                  <a:srgbClr val="0000FF"/>
                </a:solidFill>
                <a:latin typeface="Arial" charset="0"/>
              </a:rPr>
              <a:t>sinh, sinh viên sư phạm được hỗ trợ tiền đóng học phí và chi phí sinh hoạt trong toàn khóa học. Người được hỗ trợ tiền đóng học phí và chi phí sinh hoạt </a:t>
            </a:r>
            <a:r>
              <a:rPr lang="vi-VN" sz="2000" b="1" kern="0">
                <a:solidFill>
                  <a:srgbClr val="FF3399"/>
                </a:solidFill>
                <a:latin typeface="Arial" charset="0"/>
              </a:rPr>
              <a:t>sau 02 năm kể từ khi tốt nghiệp </a:t>
            </a:r>
            <a:r>
              <a:rPr lang="vi-VN" sz="2000" b="1" kern="0">
                <a:solidFill>
                  <a:srgbClr val="0000FF"/>
                </a:solidFill>
                <a:latin typeface="Arial" charset="0"/>
              </a:rPr>
              <a:t>nếu không công tác trong ngành giáo dục hoặc công tác không đủ thời gian quy định thì phải bồi hoàn khoản kinh phí mà Nhà nước đã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hỗ </a:t>
            </a:r>
            <a:r>
              <a:rPr lang="vi-VN" sz="2000" b="1" kern="0">
                <a:solidFill>
                  <a:srgbClr val="0000FF"/>
                </a:solidFill>
                <a:latin typeface="Arial" charset="0"/>
              </a:rPr>
              <a:t>trợ. </a:t>
            </a:r>
            <a:r>
              <a:rPr lang="vi-VN" sz="2000" b="1" kern="0">
                <a:solidFill>
                  <a:srgbClr val="FF3399"/>
                </a:solidFill>
                <a:latin typeface="Arial" charset="0"/>
              </a:rPr>
              <a:t>Thời hạn hoàn trả tối đa bằng thời gian đào </a:t>
            </a:r>
            <a:r>
              <a:rPr lang="vi-VN" sz="2000" b="1" kern="0" smtClean="0">
                <a:solidFill>
                  <a:srgbClr val="FF3399"/>
                </a:solidFill>
                <a:latin typeface="Arial" charset="0"/>
              </a:rPr>
              <a:t>tạo.</a:t>
            </a:r>
            <a:endParaRPr lang="en-US" sz="2000" b="1" kern="0" smtClean="0">
              <a:solidFill>
                <a:srgbClr val="FF3399"/>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000" b="1" kern="0" smtClean="0">
                <a:solidFill>
                  <a:srgbClr val="0000FF"/>
                </a:solidFill>
                <a:latin typeface="Arial" charset="0"/>
              </a:rPr>
              <a:t>Học </a:t>
            </a:r>
            <a:r>
              <a:rPr lang="vi-VN" sz="2000" b="1" kern="0">
                <a:solidFill>
                  <a:srgbClr val="0000FF"/>
                </a:solidFill>
                <a:latin typeface="Arial" charset="0"/>
              </a:rPr>
              <a:t>sinh, sinh viên sư phạm được hưởng các chính sách học bổng khuyến khích học tập, trợ cấp xã hội, miễn, giảm học phí quy định tại khoản 1 và khoản 2 Điều </a:t>
            </a:r>
            <a:r>
              <a:rPr lang="vi-VN" sz="2000" b="1" kern="0" smtClean="0">
                <a:solidFill>
                  <a:srgbClr val="0000FF"/>
                </a:solidFill>
                <a:latin typeface="Arial" charset="0"/>
              </a:rPr>
              <a:t>này.</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000" b="1" kern="0" smtClean="0">
                <a:solidFill>
                  <a:srgbClr val="FF3399"/>
                </a:solidFill>
                <a:latin typeface="Arial" charset="0"/>
              </a:rPr>
              <a:t>Chính </a:t>
            </a:r>
            <a:r>
              <a:rPr lang="vi-VN" sz="2000" b="1" kern="0">
                <a:solidFill>
                  <a:srgbClr val="FF3399"/>
                </a:solidFill>
                <a:latin typeface="Arial" charset="0"/>
              </a:rPr>
              <a:t>phủ quy định chi tiết Điều này</a:t>
            </a:r>
            <a:r>
              <a:rPr lang="vi-VN"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999803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00"/>
                </a:solidFill>
                <a:latin typeface="Arial" charset="0"/>
              </a:rPr>
              <a:t>Điều </a:t>
            </a:r>
            <a:r>
              <a:rPr lang="vi-VN" sz="2100" b="1" kern="0">
                <a:solidFill>
                  <a:srgbClr val="FF0000"/>
                </a:solidFill>
                <a:latin typeface="Arial" charset="0"/>
              </a:rPr>
              <a:t>14. Phổ cập giáo dục và giáo dục bắt buộc</a:t>
            </a:r>
            <a:endParaRPr lang="en-US" sz="21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Giáo </a:t>
            </a:r>
            <a:r>
              <a:rPr lang="vi-VN" sz="2100" b="1" kern="0">
                <a:solidFill>
                  <a:srgbClr val="0000FF"/>
                </a:solidFill>
                <a:latin typeface="Arial" charset="0"/>
              </a:rPr>
              <a:t>dục tiểu học là giáo dục bắt buộc. </a:t>
            </a:r>
            <a:endParaRPr lang="en-US" sz="21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Nhà </a:t>
            </a:r>
            <a:r>
              <a:rPr lang="vi-VN" sz="2100" b="1" kern="0">
                <a:solidFill>
                  <a:srgbClr val="0000FF"/>
                </a:solidFill>
                <a:latin typeface="Arial" charset="0"/>
              </a:rPr>
              <a:t>nước thực hiện phổ cập giáo dục mầm non cho trẻ em 05 tuổi và phổ cập giáo dục trung học cơ sở. </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Nhà </a:t>
            </a:r>
            <a:r>
              <a:rPr lang="vi-VN" sz="2100" b="1" kern="0">
                <a:solidFill>
                  <a:srgbClr val="0000FF"/>
                </a:solidFill>
                <a:latin typeface="Arial" charset="0"/>
              </a:rPr>
              <a:t>nước chịu trách nhiệm thực hiện giáo dục bắt buộc trong cả nước; quyết định kế hoạch, bảo đảm các điều kiện để thực hiện phổ cập giáo dục. </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Mọi </a:t>
            </a:r>
            <a:r>
              <a:rPr lang="vi-VN" sz="2100" b="1" kern="0">
                <a:solidFill>
                  <a:srgbClr val="0000FF"/>
                </a:solidFill>
                <a:latin typeface="Arial" charset="0"/>
              </a:rPr>
              <a:t>công dân trong độ tuổi quy định có nghĩa vụ học tập để thực hiện phổ cập giáo dục và hoàn thành giáo dục bắt </a:t>
            </a:r>
            <a:r>
              <a:rPr lang="vi-VN" sz="2100" b="1" kern="0" smtClean="0">
                <a:solidFill>
                  <a:srgbClr val="0000FF"/>
                </a:solidFill>
                <a:latin typeface="Arial" charset="0"/>
              </a:rPr>
              <a:t>buộc.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Gia </a:t>
            </a:r>
            <a:r>
              <a:rPr lang="vi-VN" sz="2100" b="1" kern="0">
                <a:solidFill>
                  <a:srgbClr val="0000FF"/>
                </a:solidFill>
                <a:latin typeface="Arial" charset="0"/>
              </a:rPr>
              <a:t>đình, người giám hộ có trách nhiệm tạo điều kiện cho các thành viên của gia đình trong độ tuổi quy định được học tập để thực hiện phổ cập giáo dục và hoàn thành giáo dục bắt buộc</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29097681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99. Học phí, chi phí của dịch vụ giáo dục, đào tạo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Học </a:t>
            </a:r>
            <a:r>
              <a:rPr lang="vi-VN" sz="2000" b="1" kern="0">
                <a:solidFill>
                  <a:srgbClr val="FF3399"/>
                </a:solidFill>
                <a:latin typeface="Arial" charset="0"/>
              </a:rPr>
              <a:t>phí </a:t>
            </a:r>
            <a:r>
              <a:rPr lang="vi-VN" sz="2000" b="1" kern="0">
                <a:solidFill>
                  <a:srgbClr val="0000FF"/>
                </a:solidFill>
                <a:latin typeface="Arial" charset="0"/>
              </a:rPr>
              <a:t>là khoản tiền người học phải nộp để chi trả một phần hoặc toàn bộ chi phí của dịch vụ giáo dục, đào tạo. Mức học phí được xác định theo lộ trình bảo đảm chi phí dịch vụ giáo dục, đào tạo do Chính phủ quy định; đối với cơ sở giáo dục nghề nghiệp, cơ sở giáo dục đại học thực hiện theo quy định của Luật Giáo dục nghề nghiệp và Luật Giáo dục đại </a:t>
            </a:r>
            <a:r>
              <a:rPr lang="vi-VN" sz="2000" b="1" kern="0" smtClean="0">
                <a:solidFill>
                  <a:srgbClr val="0000FF"/>
                </a:solidFill>
                <a:latin typeface="Arial" charset="0"/>
              </a:rPr>
              <a:t>học.</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3399"/>
                </a:solidFill>
                <a:latin typeface="Arial" charset="0"/>
              </a:rPr>
              <a:t>Chi </a:t>
            </a:r>
            <a:r>
              <a:rPr lang="vi-VN" sz="2000" b="1" kern="0">
                <a:solidFill>
                  <a:srgbClr val="FF3399"/>
                </a:solidFill>
                <a:latin typeface="Arial" charset="0"/>
              </a:rPr>
              <a:t>phí của dịch vụ giáo dục, đào tạo </a:t>
            </a:r>
            <a:r>
              <a:rPr lang="vi-VN" sz="2000" b="1" kern="0">
                <a:solidFill>
                  <a:srgbClr val="0000FF"/>
                </a:solidFill>
                <a:latin typeface="Arial" charset="0"/>
              </a:rPr>
              <a:t>gồm toàn bộ chi phí tiền lương, chi phí trực tiếp, chi phí quản lý, chi phí khấu hao tài sản cố định phục vụ trực tiếp và gián tiếp hoạt động giáo dục theo chương trình giáo dục. </a:t>
            </a:r>
            <a:endParaRPr lang="en-US" sz="20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000" b="1" kern="0" smtClean="0">
                <a:solidFill>
                  <a:srgbClr val="FF3399"/>
                </a:solidFill>
                <a:latin typeface="Arial" charset="0"/>
              </a:rPr>
              <a:t>Mức </a:t>
            </a:r>
            <a:r>
              <a:rPr lang="vi-VN" sz="2000" b="1" kern="0">
                <a:solidFill>
                  <a:srgbClr val="FF3399"/>
                </a:solidFill>
                <a:latin typeface="Arial" charset="0"/>
              </a:rPr>
              <a:t>thu dịch vụ tuyển sinh </a:t>
            </a:r>
            <a:r>
              <a:rPr lang="vi-VN" sz="2000" b="1" kern="0">
                <a:solidFill>
                  <a:srgbClr val="0000FF"/>
                </a:solidFill>
                <a:latin typeface="Arial" charset="0"/>
              </a:rPr>
              <a:t>mà người dự tuyển phải nộp khi tham gia xét tuyển, thi tuyển được xác định theo lộ trình tính đúng,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tính </a:t>
            </a:r>
            <a:r>
              <a:rPr lang="vi-VN" sz="2000" b="1" kern="0">
                <a:solidFill>
                  <a:srgbClr val="0000FF"/>
                </a:solidFill>
                <a:latin typeface="Arial" charset="0"/>
              </a:rPr>
              <a:t>đủ. </a:t>
            </a:r>
          </a:p>
        </p:txBody>
      </p:sp>
    </p:spTree>
    <p:extLst>
      <p:ext uri="{BB962C8B-B14F-4D97-AF65-F5344CB8AC3E}">
        <p14:creationId xmlns:p14="http://schemas.microsoft.com/office/powerpoint/2010/main" val="2862428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Điều </a:t>
            </a:r>
            <a:r>
              <a:rPr lang="vi-VN" sz="2000" b="1" kern="0">
                <a:solidFill>
                  <a:srgbClr val="FF0000"/>
                </a:solidFill>
                <a:latin typeface="Arial" charset="0"/>
              </a:rPr>
              <a:t>99. Học phí, chi phí của dịch vụ giáo dục, đào tạo </a:t>
            </a:r>
            <a:endParaRPr lang="en-US" sz="2000" b="1" ker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Học </a:t>
            </a:r>
            <a:r>
              <a:rPr lang="vi-VN" sz="2000" b="1" kern="0">
                <a:solidFill>
                  <a:srgbClr val="0000FF"/>
                </a:solidFill>
                <a:latin typeface="Arial" charset="0"/>
              </a:rPr>
              <a:t>sinh tiểu học trong cơ sở giáo dục công lập không phải đóng học phí; </a:t>
            </a:r>
            <a:r>
              <a:rPr lang="vi-VN" sz="2000" b="1" kern="0">
                <a:solidFill>
                  <a:srgbClr val="FF3399"/>
                </a:solidFill>
                <a:latin typeface="Arial" charset="0"/>
              </a:rPr>
              <a:t>ở địa bàn không đủ trường công lập</a:t>
            </a:r>
            <a:r>
              <a:rPr lang="vi-VN" sz="2000" b="1" kern="0">
                <a:solidFill>
                  <a:srgbClr val="0000FF"/>
                </a:solidFill>
                <a:latin typeface="Arial" charset="0"/>
              </a:rPr>
              <a:t>, </a:t>
            </a:r>
            <a:r>
              <a:rPr lang="vi-VN" sz="2000" b="1" kern="0">
                <a:solidFill>
                  <a:srgbClr val="008000"/>
                </a:solidFill>
                <a:latin typeface="Arial" charset="0"/>
              </a:rPr>
              <a:t>học sinh tiểu học trong cơ sở giáo dục tư thục được Nhà nước hỗ trợ tiền đóng </a:t>
            </a:r>
            <a:r>
              <a:rPr lang="en-US" sz="2000" b="1" kern="0" smtClean="0">
                <a:solidFill>
                  <a:srgbClr val="008000"/>
                </a:solidFill>
                <a:latin typeface="Arial" charset="0"/>
              </a:rPr>
              <a:t/>
            </a:r>
            <a:br>
              <a:rPr lang="en-US" sz="2000" b="1" kern="0" smtClean="0">
                <a:solidFill>
                  <a:srgbClr val="008000"/>
                </a:solidFill>
                <a:latin typeface="Arial" charset="0"/>
              </a:rPr>
            </a:br>
            <a:r>
              <a:rPr lang="vi-VN" sz="2000" b="1" kern="0" smtClean="0">
                <a:solidFill>
                  <a:srgbClr val="008000"/>
                </a:solidFill>
                <a:latin typeface="Arial" charset="0"/>
              </a:rPr>
              <a:t>học </a:t>
            </a:r>
            <a:r>
              <a:rPr lang="vi-VN" sz="2000" b="1" kern="0">
                <a:solidFill>
                  <a:srgbClr val="008000"/>
                </a:solidFill>
                <a:latin typeface="Arial" charset="0"/>
              </a:rPr>
              <a:t>phí</a:t>
            </a:r>
            <a:r>
              <a:rPr lang="vi-VN" sz="2000" b="1" kern="0">
                <a:solidFill>
                  <a:srgbClr val="0000FF"/>
                </a:solidFill>
                <a:latin typeface="Arial" charset="0"/>
              </a:rPr>
              <a:t>, </a:t>
            </a:r>
            <a:r>
              <a:rPr lang="vi-VN" sz="2000" b="1" kern="0">
                <a:solidFill>
                  <a:srgbClr val="FF0000"/>
                </a:solidFill>
                <a:latin typeface="Arial" charset="0"/>
              </a:rPr>
              <a:t>mức hỗ trợ do Hội đồng nhân dân cấp tỉnh quyết </a:t>
            </a:r>
            <a:r>
              <a:rPr lang="vi-VN" sz="2000" b="1" kern="0" smtClean="0">
                <a:solidFill>
                  <a:srgbClr val="FF0000"/>
                </a:solidFill>
                <a:latin typeface="Arial" charset="0"/>
              </a:rPr>
              <a:t>định.</a:t>
            </a:r>
            <a:endParaRPr lang="en-US" sz="2000" b="1" kern="0" smtClea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Trẻ </a:t>
            </a:r>
            <a:r>
              <a:rPr lang="vi-VN" sz="2000" b="1" kern="0">
                <a:solidFill>
                  <a:srgbClr val="0000FF"/>
                </a:solidFill>
                <a:latin typeface="Arial" charset="0"/>
              </a:rPr>
              <a:t>em mầm non 05 tuổi ở thôn, xã đặc biệt khó khăn, vùng đồng bào dân tộc thiểu số, vùng sâu, vùng xa, vùng bãi ngang ven biển, hải đảo được miễn học phí. </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0000FF"/>
                </a:solidFill>
                <a:latin typeface="Arial" charset="0"/>
              </a:rPr>
              <a:t>Trẻ </a:t>
            </a:r>
            <a:r>
              <a:rPr lang="vi-VN" sz="2000" b="1" kern="0">
                <a:solidFill>
                  <a:srgbClr val="0000FF"/>
                </a:solidFill>
                <a:latin typeface="Arial" charset="0"/>
              </a:rPr>
              <a:t>em mầm non 05 tuổi không thuộc đối tượng quy định tại khoản 4 Điều này và học sinh trung học cơ sở </a:t>
            </a:r>
            <a:r>
              <a:rPr lang="vi-VN" sz="2000" b="1" kern="0">
                <a:solidFill>
                  <a:srgbClr val="FF3399"/>
                </a:solidFill>
                <a:latin typeface="Arial" charset="0"/>
              </a:rPr>
              <a:t>được miễn học phí theo lộ trình do Chính phủ quy </a:t>
            </a:r>
            <a:r>
              <a:rPr lang="vi-VN" sz="2000" b="1" kern="0" smtClean="0">
                <a:solidFill>
                  <a:srgbClr val="FF3399"/>
                </a:solidFill>
                <a:latin typeface="Arial" charset="0"/>
              </a:rPr>
              <a:t>định.</a:t>
            </a:r>
            <a:endParaRPr lang="en-US" sz="2000" b="1" kern="0" smtClean="0">
              <a:solidFill>
                <a:srgbClr val="FF3399"/>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vi-VN" sz="2000" b="1" kern="0" smtClean="0">
                <a:solidFill>
                  <a:srgbClr val="FF3399"/>
                </a:solidFill>
                <a:latin typeface="Arial" charset="0"/>
              </a:rPr>
              <a:t>Cơ </a:t>
            </a:r>
            <a:r>
              <a:rPr lang="vi-VN" sz="2000" b="1" kern="0">
                <a:solidFill>
                  <a:srgbClr val="FF3399"/>
                </a:solidFill>
                <a:latin typeface="Arial" charset="0"/>
              </a:rPr>
              <a:t>chế thu </a:t>
            </a:r>
            <a:r>
              <a:rPr lang="vi-VN" sz="2000" b="1" kern="0">
                <a:solidFill>
                  <a:srgbClr val="0000FF"/>
                </a:solidFill>
                <a:latin typeface="Arial" charset="0"/>
              </a:rPr>
              <a:t>và </a:t>
            </a:r>
            <a:r>
              <a:rPr lang="vi-VN" sz="2000" b="1" kern="0">
                <a:solidFill>
                  <a:srgbClr val="008000"/>
                </a:solidFill>
                <a:latin typeface="Arial" charset="0"/>
              </a:rPr>
              <a:t>quản lý</a:t>
            </a:r>
            <a:r>
              <a:rPr lang="vi-VN" sz="2000" b="1" kern="0">
                <a:solidFill>
                  <a:srgbClr val="0000FF"/>
                </a:solidFill>
                <a:latin typeface="Arial" charset="0"/>
              </a:rPr>
              <a:t> </a:t>
            </a:r>
            <a:r>
              <a:rPr lang="vi-VN" sz="2000" b="1" kern="0">
                <a:solidFill>
                  <a:srgbClr val="CC3300"/>
                </a:solidFill>
                <a:latin typeface="Arial" charset="0"/>
              </a:rPr>
              <a:t>học phí, các khoản thu dịch vụ </a:t>
            </a:r>
            <a:r>
              <a:rPr lang="vi-VN" sz="2000" b="1" kern="0">
                <a:solidFill>
                  <a:srgbClr val="0000FF"/>
                </a:solidFill>
                <a:latin typeface="Arial" charset="0"/>
              </a:rPr>
              <a:t>trong hoạt động giáo dục được quy định như sau:</a:t>
            </a:r>
            <a:endParaRPr lang="en-US" sz="20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endParaRPr lang="vi-VN" sz="2000" b="1" kern="0">
              <a:solidFill>
                <a:srgbClr val="0000FF"/>
              </a:solidFill>
              <a:latin typeface="Arial" charset="0"/>
            </a:endParaRPr>
          </a:p>
        </p:txBody>
      </p:sp>
    </p:spTree>
    <p:extLst>
      <p:ext uri="{BB962C8B-B14F-4D97-AF65-F5344CB8AC3E}">
        <p14:creationId xmlns:p14="http://schemas.microsoft.com/office/powerpoint/2010/main" val="4015504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200" b="1" smtClean="0">
                <a:solidFill>
                  <a:srgbClr val="008000"/>
                </a:solidFill>
                <a:latin typeface="Arial" panose="020B0604020202020204" pitchFamily="34" charset="0"/>
                <a:cs typeface="Arial" panose="020B0604020202020204" pitchFamily="34" charset="0"/>
              </a:rPr>
              <a:t>Thứ </a:t>
            </a:r>
            <a:r>
              <a:rPr lang="en-US" sz="2200" b="1" smtClean="0">
                <a:solidFill>
                  <a:srgbClr val="008000"/>
                </a:solidFill>
                <a:latin typeface="Arial" panose="020B0604020202020204" pitchFamily="34" charset="0"/>
                <a:cs typeface="Arial" panose="020B0604020202020204" pitchFamily="34" charset="0"/>
              </a:rPr>
              <a:t>bảy</a:t>
            </a:r>
            <a:r>
              <a:rPr lang="vi-VN" sz="2200" b="1" smtClean="0">
                <a:solidFill>
                  <a:srgbClr val="008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Luật </a:t>
            </a:r>
            <a:r>
              <a:rPr lang="vi-VN" sz="2200" b="1">
                <a:solidFill>
                  <a:srgbClr val="FF0000"/>
                </a:solidFill>
                <a:latin typeface="Arial" panose="020B0604020202020204" pitchFamily="34" charset="0"/>
                <a:cs typeface="Arial" panose="020B0604020202020204" pitchFamily="34" charset="0"/>
              </a:rPr>
              <a:t>bổ sung chính sách về học phí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học </a:t>
            </a:r>
            <a:r>
              <a:rPr lang="vi-VN" sz="2200" b="1">
                <a:solidFill>
                  <a:srgbClr val="FF0000"/>
                </a:solidFill>
                <a:latin typeface="Arial" panose="020B0604020202020204" pitchFamily="34" charset="0"/>
                <a:cs typeface="Arial" panose="020B0604020202020204" pitchFamily="34" charset="0"/>
              </a:rPr>
              <a:t>sinh diện </a:t>
            </a:r>
            <a:r>
              <a:rPr lang="vi-VN" sz="2200" b="1" smtClean="0">
                <a:solidFill>
                  <a:srgbClr val="FF0000"/>
                </a:solidFill>
                <a:latin typeface="Arial" panose="020B0604020202020204" pitchFamily="34" charset="0"/>
                <a:cs typeface="Arial" panose="020B0604020202020204" pitchFamily="34" charset="0"/>
              </a:rPr>
              <a:t>phổ</a:t>
            </a:r>
            <a:r>
              <a:rPr lang="en-US" sz="2200" b="1" smtClean="0">
                <a:solidFill>
                  <a:srgbClr val="FF0000"/>
                </a:solidFill>
                <a:latin typeface="Arial" panose="020B0604020202020204" pitchFamily="34" charset="0"/>
                <a:cs typeface="Arial" panose="020B0604020202020204" pitchFamily="34" charset="0"/>
              </a:rPr>
              <a:t> </a:t>
            </a:r>
            <a:r>
              <a:rPr lang="vi-VN" sz="2200" b="1" smtClean="0">
                <a:solidFill>
                  <a:srgbClr val="FF0000"/>
                </a:solidFill>
                <a:latin typeface="Arial" panose="020B0604020202020204" pitchFamily="34" charset="0"/>
                <a:cs typeface="Arial" panose="020B0604020202020204" pitchFamily="34" charset="0"/>
              </a:rPr>
              <a:t>cập</a:t>
            </a:r>
            <a:endParaRPr lang="vi-VN"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6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99. Học phí, chi phí của dịch vụ giáo dục, đào tạo </a:t>
            </a:r>
            <a:endParaRPr lang="en-US" sz="1900" b="1" kern="0">
              <a:solidFill>
                <a:srgbClr val="FF0000"/>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Chính </a:t>
            </a:r>
            <a:r>
              <a:rPr lang="vi-VN" sz="1900" b="1" kern="0">
                <a:solidFill>
                  <a:srgbClr val="0000FF"/>
                </a:solidFill>
                <a:latin typeface="Arial" charset="0"/>
              </a:rPr>
              <a:t>phủ quy định cơ chế thu và quản lý học phí đối với các cơ sở </a:t>
            </a:r>
            <a:r>
              <a:rPr lang="en-US" sz="1900" b="1" kern="0" smtClean="0">
                <a:solidFill>
                  <a:srgbClr val="0000FF"/>
                </a:solidFill>
                <a:latin typeface="Arial" charset="0"/>
              </a:rPr>
              <a:t>GDMN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GDNN</a:t>
            </a:r>
            <a:r>
              <a:rPr lang="vi-VN" sz="1900" b="1" kern="0" smtClean="0">
                <a:solidFill>
                  <a:srgbClr val="0000FF"/>
                </a:solidFill>
                <a:latin typeface="Arial" charset="0"/>
              </a:rPr>
              <a:t>, </a:t>
            </a:r>
            <a:r>
              <a:rPr lang="vi-VN" sz="1900" b="1" kern="0">
                <a:solidFill>
                  <a:srgbClr val="0000FF"/>
                </a:solidFill>
                <a:latin typeface="Arial" charset="0"/>
              </a:rPr>
              <a:t>cơ sở </a:t>
            </a:r>
            <a:r>
              <a:rPr lang="en-US" sz="1900" b="1" kern="0" smtClean="0">
                <a:solidFill>
                  <a:srgbClr val="0000FF"/>
                </a:solidFill>
                <a:latin typeface="Arial" charset="0"/>
              </a:rPr>
              <a:t>GDĐH </a:t>
            </a:r>
            <a:r>
              <a:rPr lang="vi-VN" sz="1900" b="1" kern="0" smtClean="0">
                <a:solidFill>
                  <a:srgbClr val="0000FF"/>
                </a:solidFill>
                <a:latin typeface="Arial" charset="0"/>
              </a:rPr>
              <a:t>công lập;</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8000"/>
                </a:solidFill>
                <a:latin typeface="Arial" charset="0"/>
              </a:rPr>
              <a:t>HĐND </a:t>
            </a:r>
            <a:r>
              <a:rPr lang="vi-VN" sz="1900" b="1" kern="0" smtClean="0">
                <a:solidFill>
                  <a:srgbClr val="008000"/>
                </a:solidFill>
                <a:latin typeface="Arial" charset="0"/>
              </a:rPr>
              <a:t>cấp </a:t>
            </a:r>
            <a:r>
              <a:rPr lang="vi-VN" sz="1900" b="1" kern="0">
                <a:solidFill>
                  <a:srgbClr val="008000"/>
                </a:solidFill>
                <a:latin typeface="Arial" charset="0"/>
              </a:rPr>
              <a:t>tỉnh quyết định </a:t>
            </a:r>
            <a:r>
              <a:rPr lang="vi-VN" sz="1900" b="1" kern="0">
                <a:solidFill>
                  <a:srgbClr val="FF3399"/>
                </a:solidFill>
                <a:latin typeface="Arial" charset="0"/>
              </a:rPr>
              <a:t>khung học phí hoặc mức học phí cụ thể, các khoản thu dịch vụ phục vụ, hỗ trợ hoạt động giáo dục của nhà trường </a:t>
            </a:r>
            <a:r>
              <a:rPr lang="vi-VN" sz="1900" b="1" kern="0">
                <a:solidFill>
                  <a:srgbClr val="008000"/>
                </a:solidFill>
                <a:latin typeface="Arial" charset="0"/>
              </a:rPr>
              <a:t>đối với cơ sở giáo dục công lập </a:t>
            </a:r>
            <a:r>
              <a:rPr lang="vi-VN" sz="1900" b="1" kern="0">
                <a:solidFill>
                  <a:srgbClr val="0000FF"/>
                </a:solidFill>
                <a:latin typeface="Arial" charset="0"/>
              </a:rPr>
              <a:t>theo thẩm quyền quản lý nhà nước về giáo dục trên cơ sở đề nghị của </a:t>
            </a:r>
            <a:r>
              <a:rPr lang="en-US" sz="1900" b="1" kern="0" smtClean="0">
                <a:solidFill>
                  <a:srgbClr val="0000FF"/>
                </a:solidFill>
                <a:latin typeface="Arial" charset="0"/>
              </a:rPr>
              <a:t>UBND </a:t>
            </a:r>
            <a:r>
              <a:rPr lang="vi-VN" sz="1900" b="1" kern="0" smtClean="0">
                <a:solidFill>
                  <a:srgbClr val="0000FF"/>
                </a:solidFill>
                <a:latin typeface="Arial" charset="0"/>
              </a:rPr>
              <a:t>cấp tỉnh;</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en-US" sz="1900" b="1" kern="0" smtClean="0">
                <a:solidFill>
                  <a:srgbClr val="008000"/>
                </a:solidFill>
                <a:latin typeface="Arial" charset="0"/>
              </a:rPr>
              <a:t>UBND </a:t>
            </a:r>
            <a:r>
              <a:rPr lang="vi-VN" sz="1900" b="1" kern="0" smtClean="0">
                <a:solidFill>
                  <a:srgbClr val="008000"/>
                </a:solidFill>
                <a:latin typeface="Arial" charset="0"/>
              </a:rPr>
              <a:t>cấp </a:t>
            </a:r>
            <a:r>
              <a:rPr lang="vi-VN" sz="1900" b="1" kern="0">
                <a:solidFill>
                  <a:srgbClr val="008000"/>
                </a:solidFill>
                <a:latin typeface="Arial" charset="0"/>
              </a:rPr>
              <a:t>tỉnh quy định </a:t>
            </a:r>
            <a:r>
              <a:rPr lang="vi-VN" sz="1900" b="1" kern="0">
                <a:solidFill>
                  <a:srgbClr val="FF3399"/>
                </a:solidFill>
                <a:latin typeface="Arial" charset="0"/>
              </a:rPr>
              <a:t>cơ chế thu và sử dụng mức thu dịch vụ tuyển sinh các cấp học </a:t>
            </a:r>
            <a:r>
              <a:rPr lang="vi-VN" sz="1900" b="1" kern="0">
                <a:solidFill>
                  <a:srgbClr val="0000FF"/>
                </a:solidFill>
                <a:latin typeface="Arial" charset="0"/>
              </a:rPr>
              <a:t>do địa phương quản lý sau khi được </a:t>
            </a:r>
            <a:r>
              <a:rPr lang="en-US" sz="1900" b="1" kern="0" smtClean="0">
                <a:solidFill>
                  <a:srgbClr val="0000FF"/>
                </a:solidFill>
                <a:latin typeface="Arial" charset="0"/>
              </a:rPr>
              <a:t>HĐND </a:t>
            </a:r>
            <a:r>
              <a:rPr lang="vi-VN" sz="1900" b="1" kern="0" smtClean="0">
                <a:solidFill>
                  <a:srgbClr val="0000FF"/>
                </a:solidFill>
                <a:latin typeface="Arial" charset="0"/>
              </a:rPr>
              <a:t>cấp </a:t>
            </a:r>
            <a:r>
              <a:rPr lang="vi-VN" sz="1900" b="1" kern="0">
                <a:solidFill>
                  <a:srgbClr val="0000FF"/>
                </a:solidFill>
                <a:latin typeface="Arial" charset="0"/>
              </a:rPr>
              <a:t>tỉnh thông </a:t>
            </a:r>
            <a:r>
              <a:rPr lang="vi-VN" sz="1900" b="1" kern="0" smtClean="0">
                <a:solidFill>
                  <a:srgbClr val="0000FF"/>
                </a:solidFill>
                <a:latin typeface="Arial" charset="0"/>
              </a:rPr>
              <a:t>qua;</a:t>
            </a:r>
            <a:endParaRPr lang="en-US" sz="1900" b="1" kern="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mtClean="0">
                <a:solidFill>
                  <a:srgbClr val="FF3399"/>
                </a:solidFill>
                <a:latin typeface="Arial" charset="0"/>
              </a:rPr>
              <a:t>Cơ </a:t>
            </a:r>
            <a:r>
              <a:rPr lang="vi-VN" sz="1900" b="1" kern="0">
                <a:solidFill>
                  <a:srgbClr val="FF3399"/>
                </a:solidFill>
                <a:latin typeface="Arial" charset="0"/>
              </a:rPr>
              <a:t>sở giáo dục dân lập, cơ sở giáo dục tư thục được quyền chủ động xây dựng mức thu học phí và các dịch vụ khác </a:t>
            </a:r>
            <a:r>
              <a:rPr lang="vi-VN" sz="1900" b="1" kern="0">
                <a:solidFill>
                  <a:srgbClr val="0000FF"/>
                </a:solidFill>
                <a:latin typeface="Arial" charset="0"/>
              </a:rPr>
              <a:t>bảo đảm bù đắp chi phí và có tích lũy hợp lý. Thực hiện công khai chi phí của dịch vụ giáo dục, đào tạo và mức thu theo cam kết trong đề án thành lập trường, công khai cho từng khóa học, cấp học, năm học theo quy định của pháp luật</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2337609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944"/>
            <a:ext cx="9144000" cy="5468112"/>
          </a:xfrm>
          <a:prstGeom prst="rect">
            <a:avLst/>
          </a:prstGeom>
        </p:spPr>
      </p:pic>
    </p:spTree>
    <p:extLst>
      <p:ext uri="{BB962C8B-B14F-4D97-AF65-F5344CB8AC3E}">
        <p14:creationId xmlns:p14="http://schemas.microsoft.com/office/powerpoint/2010/main" val="984518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2000"/>
              </a:lnSpc>
              <a:spcBef>
                <a:spcPts val="8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5. Giải thích từ ngữ</a:t>
            </a:r>
            <a:endParaRPr lang="en-US" sz="1900" b="1" kern="0">
              <a:solidFill>
                <a:srgbClr val="FF0000"/>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11"/>
              <a:defRPr/>
            </a:pPr>
            <a:r>
              <a:rPr lang="vi-VN" sz="1900" b="1" kern="0" smtClean="0">
                <a:solidFill>
                  <a:srgbClr val="008000"/>
                </a:solidFill>
                <a:latin typeface="Arial" charset="0"/>
              </a:rPr>
              <a:t>Nhà </a:t>
            </a:r>
            <a:r>
              <a:rPr lang="vi-VN" sz="1900" b="1" kern="0">
                <a:solidFill>
                  <a:srgbClr val="008000"/>
                </a:solidFill>
                <a:latin typeface="Arial" charset="0"/>
              </a:rPr>
              <a:t>đầu tư </a:t>
            </a:r>
            <a:r>
              <a:rPr lang="vi-VN" sz="1900" b="1" kern="0">
                <a:solidFill>
                  <a:srgbClr val="0000FF"/>
                </a:solidFill>
                <a:latin typeface="Arial" charset="0"/>
              </a:rPr>
              <a:t>là tổ chức, cá nhân thực hiện hoạt động đầu tư trong lĩnh vực giáo dục bằng nguồn vốn ngoài ngân sách nhà nước gồm nhà đầu tư trong nước và nhà đầu tư nước </a:t>
            </a:r>
            <a:r>
              <a:rPr lang="vi-VN" sz="1900" b="1" kern="0" smtClean="0">
                <a:solidFill>
                  <a:srgbClr val="0000FF"/>
                </a:solidFill>
                <a:latin typeface="Arial" charset="0"/>
              </a:rPr>
              <a:t>ngoài.</a:t>
            </a:r>
            <a:endParaRPr lang="en-US" sz="1900" b="1" kern="0" smtClean="0">
              <a:solidFill>
                <a:srgbClr val="0000FF"/>
              </a:solidFill>
              <a:latin typeface="Arial" charset="0"/>
            </a:endParaRPr>
          </a:p>
          <a:p>
            <a:pPr marL="565150" indent="-450850" algn="just" eaLnBrk="1" hangingPunct="1">
              <a:lnSpc>
                <a:spcPct val="112000"/>
              </a:lnSpc>
              <a:spcBef>
                <a:spcPts val="800"/>
              </a:spcBef>
              <a:spcAft>
                <a:spcPts val="0"/>
              </a:spcAft>
              <a:buClr>
                <a:srgbClr val="FF0000"/>
              </a:buClr>
              <a:buFont typeface="Wingdings"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54. Nhà đầu tư </a:t>
            </a:r>
            <a:endParaRPr lang="nl-NL" sz="1900" b="1" kern="0" smtClean="0">
              <a:solidFill>
                <a:srgbClr val="FF0000"/>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2"/>
              <a:defRPr/>
            </a:pPr>
            <a:r>
              <a:rPr lang="nl-NL" sz="1900" b="1" kern="0" smtClean="0">
                <a:solidFill>
                  <a:srgbClr val="008000"/>
                </a:solidFill>
                <a:latin typeface="Arial" charset="0"/>
              </a:rPr>
              <a:t>Quyền </a:t>
            </a:r>
            <a:r>
              <a:rPr lang="nl-NL" sz="1900" b="1" kern="0">
                <a:solidFill>
                  <a:srgbClr val="008000"/>
                </a:solidFill>
                <a:latin typeface="Arial" charset="0"/>
              </a:rPr>
              <a:t>và trách nhiệm của nhà đầu tư </a:t>
            </a:r>
            <a:r>
              <a:rPr lang="nl-NL" sz="1900" b="1" kern="0">
                <a:solidFill>
                  <a:srgbClr val="0000FF"/>
                </a:solidFill>
                <a:latin typeface="Arial" charset="0"/>
              </a:rPr>
              <a:t>được quy định như </a:t>
            </a:r>
            <a:r>
              <a:rPr lang="nl-NL" sz="1900" b="1" kern="0" smtClean="0">
                <a:solidFill>
                  <a:srgbClr val="0000FF"/>
                </a:solidFill>
                <a:latin typeface="Arial" charset="0"/>
              </a:rPr>
              <a:t>sau:</a:t>
            </a: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qua kế hoạch phát triển </a:t>
            </a:r>
            <a:r>
              <a:rPr lang="nl-NL" sz="1900" b="1" kern="0">
                <a:solidFill>
                  <a:srgbClr val="0000FF"/>
                </a:solidFill>
                <a:latin typeface="Arial" charset="0"/>
              </a:rPr>
              <a:t>nhà trường theo quy định của pháp luật do hội đồng trường đề </a:t>
            </a:r>
            <a:r>
              <a:rPr lang="nl-NL" sz="1900" b="1" kern="0" smtClean="0">
                <a:solidFill>
                  <a:srgbClr val="0000FF"/>
                </a:solidFill>
                <a:latin typeface="Arial" charset="0"/>
              </a:rPr>
              <a:t>xuất;</a:t>
            </a: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Quyết </a:t>
            </a:r>
            <a:r>
              <a:rPr lang="vi-VN" sz="1900" b="1" kern="0">
                <a:solidFill>
                  <a:srgbClr val="0000FF"/>
                </a:solidFill>
                <a:latin typeface="Arial" charset="0"/>
              </a:rPr>
              <a:t>định tổng vốn góp của nhà đầu tư, dự án đầu tư phát triển trường, việc huy động vốn đầu tư (nếu có); phương án sử dụng phần chênh lệch thu</a:t>
            </a:r>
            <a:r>
              <a:rPr lang="nl-NL" sz="1900" b="1" kern="0">
                <a:solidFill>
                  <a:srgbClr val="0000FF"/>
                </a:solidFill>
                <a:latin typeface="Arial" charset="0"/>
              </a:rPr>
              <a:t>,</a:t>
            </a:r>
            <a:r>
              <a:rPr lang="vi-VN" sz="1900" b="1" kern="0">
                <a:solidFill>
                  <a:srgbClr val="0000FF"/>
                </a:solidFill>
                <a:latin typeface="Arial" charset="0"/>
              </a:rPr>
              <a:t> chi h</a:t>
            </a:r>
            <a:r>
              <a:rPr lang="nl-NL" sz="1900" b="1" kern="0">
                <a:solidFill>
                  <a:srgbClr val="0000FF"/>
                </a:solidFill>
                <a:latin typeface="Arial" charset="0"/>
              </a:rPr>
              <a:t>ằ</a:t>
            </a:r>
            <a:r>
              <a:rPr lang="vi-VN" sz="1900" b="1" kern="0">
                <a:solidFill>
                  <a:srgbClr val="0000FF"/>
                </a:solidFill>
                <a:latin typeface="Arial" charset="0"/>
              </a:rPr>
              <a:t>ng năm hoặc phương án xử lý lỗ của </a:t>
            </a:r>
            <a:r>
              <a:rPr lang="nl-NL" sz="1900" b="1" kern="0">
                <a:solidFill>
                  <a:srgbClr val="0000FF"/>
                </a:solidFill>
                <a:latin typeface="Arial" charset="0"/>
              </a:rPr>
              <a:t>nhà </a:t>
            </a:r>
            <a:r>
              <a:rPr lang="vi-VN" sz="1900" b="1" kern="0">
                <a:solidFill>
                  <a:srgbClr val="0000FF"/>
                </a:solidFill>
                <a:latin typeface="Arial" charset="0"/>
              </a:rPr>
              <a:t>trường; thông qua báo cáo tài chính hằng năm; </a:t>
            </a:r>
            <a:endParaRPr lang="en-US" sz="1900" b="1" kern="0" smtClean="0">
              <a:solidFill>
                <a:srgbClr val="0000FF"/>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FF3399"/>
                </a:solidFill>
                <a:latin typeface="Arial" charset="0"/>
              </a:rPr>
              <a:t>Bầu </a:t>
            </a:r>
            <a:r>
              <a:rPr lang="vi-VN" sz="1900" b="1" kern="0">
                <a:solidFill>
                  <a:srgbClr val="FF3399"/>
                </a:solidFill>
                <a:latin typeface="Arial" charset="0"/>
              </a:rPr>
              <a:t>hoặc cử, miễn nhiệm, bãi nhiệm thành viên của hội đồng </a:t>
            </a:r>
            <a:r>
              <a:rPr lang="vi-VN" sz="1900" b="1" kern="0" smtClean="0">
                <a:solidFill>
                  <a:srgbClr val="FF3399"/>
                </a:solidFill>
                <a:latin typeface="Arial" charset="0"/>
              </a:rPr>
              <a:t>trường;</a:t>
            </a:r>
            <a:endParaRPr lang="en-US" sz="1900" b="1" kern="0" smtClean="0">
              <a:solidFill>
                <a:srgbClr val="FF3399"/>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Tổ </a:t>
            </a:r>
            <a:r>
              <a:rPr lang="vi-VN" sz="1900" b="1" kern="0">
                <a:solidFill>
                  <a:srgbClr val="0000FF"/>
                </a:solidFill>
                <a:latin typeface="Arial" charset="0"/>
              </a:rPr>
              <a:t>chức giám sát và đánh giá hoạt động của hội đồng trường</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377726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HỎI KHỞI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2</a:t>
            </a:r>
            <a:r>
              <a:rPr lang="en-US" sz="2400" b="1" kern="0" smtClean="0">
                <a:solidFill>
                  <a:srgbClr val="FF0066"/>
                </a:solidFill>
                <a:latin typeface="Arial" charset="0"/>
              </a:rPr>
              <a:t>: Hãy cho biết nguồn gốc của Ngày pháp luật </a:t>
            </a:r>
            <a:br>
              <a:rPr lang="en-US" sz="2400" b="1" kern="0" smtClean="0">
                <a:solidFill>
                  <a:srgbClr val="FF0066"/>
                </a:solidFill>
                <a:latin typeface="Arial" charset="0"/>
              </a:rPr>
            </a:br>
            <a:r>
              <a:rPr lang="en-US" sz="2400" b="1" kern="0" smtClean="0">
                <a:solidFill>
                  <a:srgbClr val="FF0066"/>
                </a:solidFill>
                <a:latin typeface="Arial" charset="0"/>
              </a:rPr>
              <a:t>Việt Nam</a:t>
            </a:r>
            <a:r>
              <a:rPr lang="en-US" sz="2400" b="1" kern="0" smtClean="0">
                <a:solidFill>
                  <a:srgbClr val="FF0066"/>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2778609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08000"/>
              </a:lnSpc>
              <a:spcBef>
                <a:spcPts val="800"/>
              </a:spcBef>
              <a:spcAft>
                <a:spcPts val="0"/>
              </a:spcAft>
              <a:buClr>
                <a:srgbClr val="FF0000"/>
              </a:buClr>
              <a:buFont typeface="Wingdings" pitchFamily="2" charset="2"/>
              <a:buChar char="v"/>
              <a:defRPr/>
            </a:pPr>
            <a:r>
              <a:rPr lang="nl-NL" sz="1900" b="1" kern="0" smtClean="0">
                <a:solidFill>
                  <a:srgbClr val="FF0000"/>
                </a:solidFill>
                <a:latin typeface="Arial" charset="0"/>
              </a:rPr>
              <a:t>Điều </a:t>
            </a:r>
            <a:r>
              <a:rPr lang="nl-NL" sz="1900" b="1" kern="0">
                <a:solidFill>
                  <a:srgbClr val="FF0000"/>
                </a:solidFill>
                <a:latin typeface="Arial" charset="0"/>
              </a:rPr>
              <a:t>54. Nhà đầu tư </a:t>
            </a:r>
            <a:endParaRPr lang="nl-NL" sz="1900" b="1" kern="0" smtClean="0">
              <a:solidFill>
                <a:srgbClr val="FF0000"/>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2"/>
              <a:defRPr/>
            </a:pPr>
            <a:r>
              <a:rPr lang="nl-NL" sz="1900" b="1" kern="0" smtClean="0">
                <a:solidFill>
                  <a:srgbClr val="008000"/>
                </a:solidFill>
                <a:latin typeface="Arial" charset="0"/>
              </a:rPr>
              <a:t>Quyền </a:t>
            </a:r>
            <a:r>
              <a:rPr lang="nl-NL" sz="1900" b="1" kern="0">
                <a:solidFill>
                  <a:srgbClr val="008000"/>
                </a:solidFill>
                <a:latin typeface="Arial" charset="0"/>
              </a:rPr>
              <a:t>và trách nhiệm của nhà đầu tư </a:t>
            </a:r>
            <a:r>
              <a:rPr lang="nl-NL" sz="1900" b="1" kern="0">
                <a:solidFill>
                  <a:srgbClr val="0000FF"/>
                </a:solidFill>
                <a:latin typeface="Arial" charset="0"/>
              </a:rPr>
              <a:t>được quy định như </a:t>
            </a:r>
            <a:r>
              <a:rPr lang="nl-NL" sz="1900" b="1" kern="0" smtClean="0">
                <a:solidFill>
                  <a:srgbClr val="0000FF"/>
                </a:solidFill>
                <a:latin typeface="Arial" charset="0"/>
              </a:rPr>
              <a:t>sau:</a:t>
            </a:r>
          </a:p>
          <a:p>
            <a:pPr marL="565150" indent="-450850" algn="just" eaLnBrk="1" hangingPunct="1">
              <a:lnSpc>
                <a:spcPct val="108000"/>
              </a:lnSpc>
              <a:spcBef>
                <a:spcPts val="8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Quyết </a:t>
            </a:r>
            <a:r>
              <a:rPr lang="vi-VN" sz="1900" b="1" kern="0">
                <a:solidFill>
                  <a:srgbClr val="0000FF"/>
                </a:solidFill>
                <a:latin typeface="Arial" charset="0"/>
              </a:rPr>
              <a:t>định ban hành, sửa đổi, bổ sung quy chế tài chính; thông qua nội dung liên quan đến tài chính, tài sản trong quy chế tổ chức và hoạt động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5"/>
              <a:defRPr/>
            </a:pPr>
            <a:r>
              <a:rPr lang="vi-VN" sz="1900" b="1" kern="0" smtClean="0">
                <a:solidFill>
                  <a:srgbClr val="0000FF"/>
                </a:solidFill>
                <a:latin typeface="Arial" charset="0"/>
              </a:rPr>
              <a:t>Góp </a:t>
            </a:r>
            <a:r>
              <a:rPr lang="vi-VN" sz="1900" b="1" kern="0">
                <a:solidFill>
                  <a:srgbClr val="0000FF"/>
                </a:solidFill>
                <a:latin typeface="Arial" charset="0"/>
              </a:rPr>
              <a:t>vốn đầy đủ, đúng hạn, giám sát việc góp vốn vào nhà trường theo đề án thành lập; </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mtClean="0">
                <a:solidFill>
                  <a:srgbClr val="0000FF"/>
                </a:solidFill>
                <a:latin typeface="Arial" charset="0"/>
              </a:rPr>
              <a:t>Xem </a:t>
            </a:r>
            <a:r>
              <a:rPr lang="vi-VN" sz="1900" b="1" kern="0">
                <a:solidFill>
                  <a:srgbClr val="0000FF"/>
                </a:solidFill>
                <a:latin typeface="Arial" charset="0"/>
              </a:rPr>
              <a:t>xét, xử lý vi phạm gây thiệt hại của hội đồng trường theo quy định của pháp luật, quy chế tổ chức và hoạt động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pc="-30" smtClean="0">
                <a:solidFill>
                  <a:srgbClr val="0000FF"/>
                </a:solidFill>
                <a:latin typeface="Arial" charset="0"/>
              </a:rPr>
              <a:t>Quyết </a:t>
            </a:r>
            <a:r>
              <a:rPr lang="vi-VN" sz="1900" b="1" kern="0" spc="-30">
                <a:solidFill>
                  <a:srgbClr val="0000FF"/>
                </a:solidFill>
                <a:latin typeface="Arial" charset="0"/>
              </a:rPr>
              <a:t>định tổ chức lại, giải thể nhà trường theo quy định của pháp </a:t>
            </a:r>
            <a:r>
              <a:rPr lang="vi-VN" sz="1900" b="1" kern="0" spc="-30" smtClean="0">
                <a:solidFill>
                  <a:srgbClr val="0000FF"/>
                </a:solidFill>
                <a:latin typeface="Arial" charset="0"/>
              </a:rPr>
              <a:t>luật;</a:t>
            </a:r>
            <a:endParaRPr lang="en-US" sz="1900" b="1" kern="0" spc="-3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7"/>
              <a:defRPr/>
            </a:pPr>
            <a:r>
              <a:rPr lang="vi-VN" sz="1900" b="1" kern="0" smtClean="0">
                <a:solidFill>
                  <a:srgbClr val="0000FF"/>
                </a:solidFill>
                <a:latin typeface="Arial" charset="0"/>
              </a:rPr>
              <a:t>Công </a:t>
            </a:r>
            <a:r>
              <a:rPr lang="vi-VN" sz="1900" b="1" kern="0">
                <a:solidFill>
                  <a:srgbClr val="0000FF"/>
                </a:solidFill>
                <a:latin typeface="Arial" charset="0"/>
              </a:rPr>
              <a:t>khai danh sách tổ chức và cá nhân góp vốn đầu tư trên trang thông tin điện tử của nhà </a:t>
            </a:r>
            <a:r>
              <a:rPr lang="vi-VN" sz="1900" b="1" kern="0" smtClean="0">
                <a:solidFill>
                  <a:srgbClr val="0000FF"/>
                </a:solidFill>
                <a:latin typeface="Arial" charset="0"/>
              </a:rPr>
              <a:t>trường;</a:t>
            </a:r>
            <a:endParaRPr lang="en-US" sz="19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1900" b="1" kern="0" smtClean="0">
                <a:solidFill>
                  <a:srgbClr val="0000FF"/>
                </a:solidFill>
                <a:latin typeface="Arial" charset="0"/>
              </a:rPr>
              <a:t>Nhà </a:t>
            </a:r>
            <a:r>
              <a:rPr lang="vi-VN" sz="1900" b="1" kern="0">
                <a:solidFill>
                  <a:srgbClr val="0000FF"/>
                </a:solidFill>
                <a:latin typeface="Arial" charset="0"/>
              </a:rPr>
              <a:t>đầu tư thành lập trường tư thục hoạt động không vì lợi nhuận được vinh danh về công lao góp vốn đầu tư thành lập, xây dựng và phát triển trường</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33907123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tám</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nhà đầu tư trong lĩnh vực giáo dục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itchFamily="2" charset="2"/>
              <a:buChar char="v"/>
              <a:defRPr/>
            </a:pPr>
            <a:r>
              <a:rPr lang="nl-NL" sz="2200" b="1" kern="0" smtClean="0">
                <a:solidFill>
                  <a:srgbClr val="FF0000"/>
                </a:solidFill>
                <a:latin typeface="Arial" charset="0"/>
              </a:rPr>
              <a:t>Điều </a:t>
            </a:r>
            <a:r>
              <a:rPr lang="nl-NL" sz="2200" b="1" kern="0">
                <a:solidFill>
                  <a:srgbClr val="FF0000"/>
                </a:solidFill>
                <a:latin typeface="Arial" charset="0"/>
              </a:rPr>
              <a:t>54. Nhà đầu tư </a:t>
            </a:r>
            <a:endParaRPr lang="nl-NL" sz="2200" b="1" kern="0" smtClea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3"/>
              <a:defRPr/>
            </a:pPr>
            <a:r>
              <a:rPr lang="nl-NL" sz="2200" b="1" kern="0" smtClean="0">
                <a:solidFill>
                  <a:srgbClr val="FF3399"/>
                </a:solidFill>
                <a:latin typeface="Arial" charset="0"/>
              </a:rPr>
              <a:t>Nhà </a:t>
            </a:r>
            <a:r>
              <a:rPr lang="nl-NL" sz="2200" b="1" kern="0">
                <a:solidFill>
                  <a:srgbClr val="FF3399"/>
                </a:solidFill>
                <a:latin typeface="Arial" charset="0"/>
              </a:rPr>
              <a:t>đầu tư thành lập cơ sở giáo dục tư thục </a:t>
            </a:r>
            <a:r>
              <a:rPr lang="nl-NL" sz="2200" b="1" kern="0">
                <a:solidFill>
                  <a:srgbClr val="0000FF"/>
                </a:solidFill>
                <a:latin typeface="Arial" charset="0"/>
              </a:rPr>
              <a:t>được lựa chọn một trong các phương thức sau </a:t>
            </a:r>
            <a:r>
              <a:rPr lang="nl-NL" sz="2200" b="1" kern="0" smtClean="0">
                <a:solidFill>
                  <a:srgbClr val="0000FF"/>
                </a:solidFill>
                <a:latin typeface="Arial" charset="0"/>
              </a:rPr>
              <a:t>đây:</a:t>
            </a:r>
          </a:p>
          <a:p>
            <a:pPr marL="565150" indent="-457200" algn="just" eaLnBrk="1" hangingPunct="1">
              <a:lnSpc>
                <a:spcPct val="114000"/>
              </a:lnSpc>
              <a:spcBef>
                <a:spcPts val="1200"/>
              </a:spcBef>
              <a:spcAft>
                <a:spcPts val="0"/>
              </a:spcAft>
              <a:buClr>
                <a:srgbClr val="FF0000"/>
              </a:buClr>
              <a:buFont typeface="+mj-lt"/>
              <a:buAutoNum type="alphaLcParenR"/>
              <a:defRPr/>
            </a:pPr>
            <a:r>
              <a:rPr lang="nl-NL" sz="2200" b="1" kern="0" smtClean="0">
                <a:solidFill>
                  <a:srgbClr val="0000FF"/>
                </a:solidFill>
                <a:latin typeface="Arial" charset="0"/>
              </a:rPr>
              <a:t>Đầu </a:t>
            </a:r>
            <a:r>
              <a:rPr lang="nl-NL" sz="2200" b="1" kern="0">
                <a:solidFill>
                  <a:srgbClr val="0000FF"/>
                </a:solidFill>
                <a:latin typeface="Arial" charset="0"/>
              </a:rPr>
              <a:t>tư thành lập tổ chức kinh tế theo quy định của Luật Đầu tư, Luật Doanh nghiệp để tổ chức kinh tế thành lập cơ sở giáo dục tư thục theo quy định của Luật </a:t>
            </a:r>
            <a:r>
              <a:rPr lang="nl-NL" sz="2200" b="1" kern="0" smtClean="0">
                <a:solidFill>
                  <a:srgbClr val="0000FF"/>
                </a:solidFill>
                <a:latin typeface="Arial" charset="0"/>
              </a:rPr>
              <a:t>này;</a:t>
            </a:r>
          </a:p>
          <a:p>
            <a:pPr marL="565150" indent="-457200" algn="just" eaLnBrk="1" hangingPunct="1">
              <a:lnSpc>
                <a:spcPct val="114000"/>
              </a:lnSpc>
              <a:spcBef>
                <a:spcPts val="1200"/>
              </a:spcBef>
              <a:spcAft>
                <a:spcPts val="0"/>
              </a:spcAft>
              <a:buClr>
                <a:srgbClr val="FF0000"/>
              </a:buClr>
              <a:buFont typeface="+mj-lt"/>
              <a:buAutoNum type="alphaLcParenR"/>
              <a:defRPr/>
            </a:pPr>
            <a:r>
              <a:rPr lang="nl-NL" sz="2200" b="1" kern="0" smtClean="0">
                <a:solidFill>
                  <a:srgbClr val="0000FF"/>
                </a:solidFill>
                <a:latin typeface="Arial" charset="0"/>
              </a:rPr>
              <a:t>Trực </a:t>
            </a:r>
            <a:r>
              <a:rPr lang="nl-NL" sz="2200" b="1" kern="0">
                <a:solidFill>
                  <a:srgbClr val="0000FF"/>
                </a:solidFill>
                <a:latin typeface="Arial" charset="0"/>
              </a:rPr>
              <a:t>tiếp đầu tư thành lập cơ sở giáo dục tư thục theo quy định của Luật này</a:t>
            </a:r>
            <a:r>
              <a:rPr lang="nl-NL"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29084749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chín</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đầu tư và tài chính cho giáo dục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96. Ngân sách nhà nước đầu tư cho giáo dục</a:t>
            </a:r>
            <a:endParaRPr lang="en-US" sz="1900" b="1" ker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Nhà </a:t>
            </a:r>
            <a:r>
              <a:rPr lang="vi-VN" sz="1900" b="1" kern="0">
                <a:solidFill>
                  <a:srgbClr val="0000FF"/>
                </a:solidFill>
                <a:latin typeface="Arial" charset="0"/>
              </a:rPr>
              <a:t>nước ưu tiên hàng đầu cho việc bố trí ngân sách giáo dục, bảo đảm ngân sách nhà nước </a:t>
            </a:r>
            <a:r>
              <a:rPr lang="vi-VN" sz="1900" b="1" kern="0">
                <a:solidFill>
                  <a:srgbClr val="FF3399"/>
                </a:solidFill>
                <a:latin typeface="Arial" charset="0"/>
              </a:rPr>
              <a:t>chi cho giáo dục, đào tạo tối thiểu là 20% tổng chi ngân sách nhà </a:t>
            </a:r>
            <a:r>
              <a:rPr lang="vi-VN" sz="1900" b="1" kern="0" smtClean="0">
                <a:solidFill>
                  <a:srgbClr val="FF3399"/>
                </a:solidFill>
                <a:latin typeface="Arial" charset="0"/>
              </a:rPr>
              <a:t>nước.</a:t>
            </a:r>
            <a:endParaRPr lang="en-US" sz="1900" b="1" kern="0" smtClean="0">
              <a:solidFill>
                <a:srgbClr val="FF3399"/>
              </a:solidFill>
              <a:latin typeface="Arial" charset="0"/>
            </a:endParaRPr>
          </a:p>
          <a:p>
            <a:pPr marL="565150" indent="-450850" algn="just" eaLnBrk="1" hangingPunct="1">
              <a:lnSpc>
                <a:spcPct val="105000"/>
              </a:lnSpc>
              <a:spcBef>
                <a:spcPts val="600"/>
              </a:spcBef>
              <a:spcAft>
                <a:spcPts val="0"/>
              </a:spcAft>
              <a:buClr>
                <a:srgbClr val="FF0000"/>
              </a:buClr>
              <a:buFont typeface="Wingdings"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95. Nguồn tài chính đầu tư cho giáo </a:t>
            </a:r>
            <a:r>
              <a:rPr lang="vi-VN" sz="1900" b="1" kern="0" smtClean="0">
                <a:solidFill>
                  <a:srgbClr val="FF0000"/>
                </a:solidFill>
                <a:latin typeface="Arial" charset="0"/>
              </a:rPr>
              <a:t>dục</a:t>
            </a:r>
            <a:endParaRPr lang="en-US" sz="1900" b="1" kern="0" smtClea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Ngân </a:t>
            </a:r>
            <a:r>
              <a:rPr lang="vi-VN" sz="1900" b="1" kern="0">
                <a:solidFill>
                  <a:srgbClr val="0000FF"/>
                </a:solidFill>
                <a:latin typeface="Arial" charset="0"/>
              </a:rPr>
              <a:t>sách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vốn đầu tư hợp pháp của tổ chức, cá nhân trong nước và nước </a:t>
            </a:r>
            <a:r>
              <a:rPr lang="vi-VN" sz="1900" b="1" kern="0" smtClean="0">
                <a:solidFill>
                  <a:srgbClr val="0000FF"/>
                </a:solidFill>
                <a:latin typeface="Arial" charset="0"/>
              </a:rPr>
              <a:t>ngoài;</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thu từ dịch vụ </a:t>
            </a:r>
            <a:r>
              <a:rPr lang="en-US" sz="1900" b="1" kern="0" smtClean="0">
                <a:solidFill>
                  <a:srgbClr val="0000FF"/>
                </a:solidFill>
                <a:latin typeface="Arial" charset="0"/>
              </a:rPr>
              <a:t>GDĐT</a:t>
            </a:r>
            <a:r>
              <a:rPr lang="vi-VN" sz="1900" b="1" kern="0" smtClean="0">
                <a:solidFill>
                  <a:srgbClr val="0000FF"/>
                </a:solidFill>
                <a:latin typeface="Arial" charset="0"/>
              </a:rPr>
              <a:t>, </a:t>
            </a:r>
            <a:r>
              <a:rPr lang="en-US" sz="1900" b="1" kern="0" smtClean="0">
                <a:solidFill>
                  <a:srgbClr val="0000FF"/>
                </a:solidFill>
                <a:latin typeface="Arial" charset="0"/>
              </a:rPr>
              <a:t>KHCN</a:t>
            </a:r>
            <a:r>
              <a:rPr lang="vi-VN" sz="1900" b="1" kern="0" smtClean="0">
                <a:solidFill>
                  <a:srgbClr val="0000FF"/>
                </a:solidFill>
                <a:latin typeface="Arial" charset="0"/>
              </a:rPr>
              <a:t>; </a:t>
            </a:r>
            <a:r>
              <a:rPr lang="vi-VN" sz="1900" b="1" kern="0">
                <a:solidFill>
                  <a:srgbClr val="0000FF"/>
                </a:solidFill>
                <a:latin typeface="Arial" charset="0"/>
              </a:rPr>
              <a:t>dịch vụ phục vụ, hỗ trợ hoạt động giáo dục của cơ sở giáo dục; nguồn thu từ hoạt động sản xuất, kinh doanh; lãi tiền gửi ngân hàng và nguồn thu hợp pháp khác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Kinh </a:t>
            </a:r>
            <a:r>
              <a:rPr lang="vi-VN" sz="1900" b="1" kern="0">
                <a:solidFill>
                  <a:srgbClr val="0000FF"/>
                </a:solidFill>
                <a:latin typeface="Arial" charset="0"/>
              </a:rPr>
              <a:t>phí đặt hàng, giao nhiệm vụ của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vốn </a:t>
            </a:r>
            <a:r>
              <a:rPr lang="vi-VN" sz="1900" b="1" kern="0" smtClean="0">
                <a:solidFill>
                  <a:srgbClr val="0000FF"/>
                </a:solidFill>
                <a:latin typeface="Arial" charset="0"/>
              </a:rPr>
              <a:t>vay;</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Nguồn </a:t>
            </a:r>
            <a:r>
              <a:rPr lang="vi-VN" sz="1900" b="1" kern="0">
                <a:solidFill>
                  <a:srgbClr val="0000FF"/>
                </a:solidFill>
                <a:latin typeface="Arial" charset="0"/>
              </a:rPr>
              <a:t>tài trợ, viện trợ, tặng cho của các tổ chức, cá nhân trong nước và nước ngoài</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29504233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r>
              <a:rPr lang="vi-VN" sz="2400" b="1" smtClean="0">
                <a:solidFill>
                  <a:srgbClr val="008000"/>
                </a:solidFill>
                <a:latin typeface="Arial" panose="020B0604020202020204" pitchFamily="34" charset="0"/>
                <a:cs typeface="Arial" panose="020B0604020202020204" pitchFamily="34" charset="0"/>
              </a:rPr>
              <a:t>Thứ </a:t>
            </a:r>
            <a:r>
              <a:rPr lang="en-US" sz="2400" b="1" smtClean="0">
                <a:solidFill>
                  <a:srgbClr val="008000"/>
                </a:solidFill>
                <a:latin typeface="Arial" panose="020B0604020202020204" pitchFamily="34" charset="0"/>
                <a:cs typeface="Arial" panose="020B0604020202020204" pitchFamily="34" charset="0"/>
              </a:rPr>
              <a:t>chín</a:t>
            </a:r>
            <a:r>
              <a:rPr lang="vi-VN" sz="2400" b="1" smtClean="0">
                <a:solidFill>
                  <a:srgbClr val="008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về đầu tư và tài chính cho giáo dục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00"/>
                </a:solidFill>
                <a:latin typeface="Arial" charset="0"/>
              </a:rPr>
              <a:t>Điều </a:t>
            </a:r>
            <a:r>
              <a:rPr lang="vi-VN" sz="1900" b="1" kern="0">
                <a:solidFill>
                  <a:srgbClr val="FF0000"/>
                </a:solidFill>
                <a:latin typeface="Arial" charset="0"/>
              </a:rPr>
              <a:t>101. Chế độ tài chính đối với cơ sở giáo dục </a:t>
            </a:r>
            <a:endParaRPr lang="en-US" sz="1900" b="1" kern="0">
              <a:solidFill>
                <a:srgbClr val="FF0000"/>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công </a:t>
            </a:r>
            <a:r>
              <a:rPr lang="vi-VN" sz="1900" b="1" kern="0">
                <a:solidFill>
                  <a:srgbClr val="0000FF"/>
                </a:solidFill>
                <a:latin typeface="Arial" charset="0"/>
              </a:rPr>
              <a:t>lập thực hiện quản lý các khoản thu, chi tài chính, quản lý sử dụng tài sản theo quy định của Luật </a:t>
            </a:r>
            <a:r>
              <a:rPr lang="en-US" sz="1900" b="1" kern="0" smtClean="0">
                <a:solidFill>
                  <a:srgbClr val="0000FF"/>
                </a:solidFill>
                <a:latin typeface="Arial" charset="0"/>
              </a:rPr>
              <a:t>NSNN</a:t>
            </a:r>
            <a:r>
              <a:rPr lang="vi-VN" sz="1900" b="1" kern="0" smtClean="0">
                <a:solidFill>
                  <a:srgbClr val="0000FF"/>
                </a:solidFill>
                <a:latin typeface="Arial" charset="0"/>
              </a:rPr>
              <a:t>, </a:t>
            </a:r>
            <a:r>
              <a:rPr lang="vi-VN" sz="1900" b="1" kern="0">
                <a:solidFill>
                  <a:srgbClr val="0000FF"/>
                </a:solidFill>
                <a:latin typeface="Arial" charset="0"/>
              </a:rPr>
              <a:t>Luật Quản lý sử dụng tài sản công và quy định khác của pháp luật có liên quan; thực hiện chế độ kế toán, kiểm toán, thuế và công khai tài chính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dân </a:t>
            </a:r>
            <a:r>
              <a:rPr lang="vi-VN" sz="1900" b="1" kern="0">
                <a:solidFill>
                  <a:srgbClr val="0000FF"/>
                </a:solidFill>
                <a:latin typeface="Arial" charset="0"/>
              </a:rPr>
              <a:t>lập, cơ sở giáo dục tư thục hoạt động theo nguyên tắc tự chủ về tài chính, thực hiện chế độ kế toán, kiểm toán, thuế, định giá tài sản và công khai tài chính theo quy định của pháp luật. Khoản thu của </a:t>
            </a:r>
            <a:r>
              <a:rPr lang="en-US" sz="1900" b="1" kern="0" smtClean="0">
                <a:solidFill>
                  <a:srgbClr val="0000FF"/>
                </a:solidFill>
                <a:latin typeface="Arial" charset="0"/>
              </a:rPr>
              <a:t>CSGD </a:t>
            </a:r>
            <a:r>
              <a:rPr lang="vi-VN" sz="1900" b="1" kern="0" smtClean="0">
                <a:solidFill>
                  <a:srgbClr val="0000FF"/>
                </a:solidFill>
                <a:latin typeface="Arial" charset="0"/>
              </a:rPr>
              <a:t>dân </a:t>
            </a:r>
            <a:r>
              <a:rPr lang="vi-VN" sz="1900" b="1" kern="0">
                <a:solidFill>
                  <a:srgbClr val="0000FF"/>
                </a:solidFill>
                <a:latin typeface="Arial" charset="0"/>
              </a:rPr>
              <a:t>lập, </a:t>
            </a:r>
            <a:r>
              <a:rPr lang="en-US" sz="1900" b="1" kern="0" smtClean="0">
                <a:solidFill>
                  <a:srgbClr val="0000FF"/>
                </a:solidFill>
                <a:latin typeface="Arial" charset="0"/>
              </a:rPr>
              <a:t>CSGD </a:t>
            </a:r>
            <a:r>
              <a:rPr lang="vi-VN" sz="1900" b="1" kern="0" smtClean="0">
                <a:solidFill>
                  <a:srgbClr val="0000FF"/>
                </a:solidFill>
                <a:latin typeface="Arial" charset="0"/>
              </a:rPr>
              <a:t>tư </a:t>
            </a:r>
            <a:r>
              <a:rPr lang="vi-VN" sz="1900" b="1" kern="0">
                <a:solidFill>
                  <a:srgbClr val="0000FF"/>
                </a:solidFill>
                <a:latin typeface="Arial" charset="0"/>
              </a:rPr>
              <a:t>thục được dùng để chi cho các hoạt động của </a:t>
            </a:r>
            <a:r>
              <a:rPr lang="en-US" sz="1900" b="1" kern="0" smtClean="0">
                <a:solidFill>
                  <a:srgbClr val="0000FF"/>
                </a:solidFill>
                <a:latin typeface="Arial" charset="0"/>
              </a:rPr>
              <a:t>CSGD</a:t>
            </a:r>
            <a:r>
              <a:rPr lang="vi-VN" sz="1900" b="1" kern="0" smtClean="0">
                <a:solidFill>
                  <a:srgbClr val="0000FF"/>
                </a:solidFill>
                <a:latin typeface="Arial" charset="0"/>
              </a:rPr>
              <a:t>, </a:t>
            </a:r>
            <a:r>
              <a:rPr lang="vi-VN" sz="1900" b="1" kern="0">
                <a:solidFill>
                  <a:srgbClr val="0000FF"/>
                </a:solidFill>
                <a:latin typeface="Arial" charset="0"/>
              </a:rPr>
              <a:t>thực hiện nghĩa vụ đối với </a:t>
            </a:r>
            <a:r>
              <a:rPr lang="en-US" sz="1900" b="1" kern="0" smtClean="0">
                <a:solidFill>
                  <a:srgbClr val="0000FF"/>
                </a:solidFill>
                <a:latin typeface="Arial" charset="0"/>
              </a:rPr>
              <a:t>NSNN</a:t>
            </a:r>
            <a:r>
              <a:rPr lang="vi-VN" sz="1900" b="1" kern="0" smtClean="0">
                <a:solidFill>
                  <a:srgbClr val="0000FF"/>
                </a:solidFill>
                <a:latin typeface="Arial" charset="0"/>
              </a:rPr>
              <a:t>, </a:t>
            </a:r>
            <a:r>
              <a:rPr lang="vi-VN" sz="1900" b="1" kern="0">
                <a:solidFill>
                  <a:srgbClr val="0000FF"/>
                </a:solidFill>
                <a:latin typeface="Arial" charset="0"/>
              </a:rPr>
              <a:t>thiết lập quỹ đầu tư phát triển và các quỹ khác của </a:t>
            </a:r>
            <a:r>
              <a:rPr lang="en-US" sz="1900" b="1" kern="0" smtClean="0">
                <a:solidFill>
                  <a:srgbClr val="0000FF"/>
                </a:solidFill>
                <a:latin typeface="Arial" charset="0"/>
              </a:rPr>
              <a:t>CSGD</a:t>
            </a:r>
            <a:r>
              <a:rPr lang="vi-VN" sz="1900" b="1" kern="0" smtClean="0">
                <a:solidFill>
                  <a:srgbClr val="0000FF"/>
                </a:solidFill>
                <a:latin typeface="Arial" charset="0"/>
              </a:rPr>
              <a:t>, </a:t>
            </a:r>
            <a:r>
              <a:rPr lang="vi-VN" sz="1900" b="1" kern="0">
                <a:solidFill>
                  <a:srgbClr val="0000FF"/>
                </a:solidFill>
                <a:latin typeface="Arial" charset="0"/>
              </a:rPr>
              <a:t>phần còn lại được phân chia cho nhà đầu tư theo tỷ lệ vốn góp, trừ </a:t>
            </a:r>
            <a:r>
              <a:rPr lang="en-US" sz="1900" b="1" kern="0" smtClean="0">
                <a:solidFill>
                  <a:srgbClr val="0000FF"/>
                </a:solidFill>
                <a:latin typeface="Arial" charset="0"/>
              </a:rPr>
              <a:t>CSGD </a:t>
            </a:r>
            <a:r>
              <a:rPr lang="vi-VN" sz="1900" b="1" kern="0" smtClean="0">
                <a:solidFill>
                  <a:srgbClr val="0000FF"/>
                </a:solidFill>
                <a:latin typeface="Arial" charset="0"/>
              </a:rPr>
              <a:t>hoạt </a:t>
            </a:r>
            <a:r>
              <a:rPr lang="vi-VN" sz="1900" b="1" kern="0">
                <a:solidFill>
                  <a:srgbClr val="0000FF"/>
                </a:solidFill>
                <a:latin typeface="Arial" charset="0"/>
              </a:rPr>
              <a:t>động không vì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lợi nhuận.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CSGD </a:t>
            </a:r>
            <a:r>
              <a:rPr lang="vi-VN" sz="1900" b="1" kern="0" smtClean="0">
                <a:solidFill>
                  <a:srgbClr val="0000FF"/>
                </a:solidFill>
                <a:latin typeface="Arial" charset="0"/>
              </a:rPr>
              <a:t>phải </a:t>
            </a:r>
            <a:r>
              <a:rPr lang="vi-VN" sz="1900" b="1" kern="0">
                <a:solidFill>
                  <a:srgbClr val="0000FF"/>
                </a:solidFill>
                <a:latin typeface="Arial" charset="0"/>
              </a:rPr>
              <a:t>công bố công khai chi phí của dịch vụ </a:t>
            </a:r>
            <a:r>
              <a:rPr lang="en-US" sz="1900" b="1" kern="0" smtClean="0">
                <a:solidFill>
                  <a:srgbClr val="0000FF"/>
                </a:solidFill>
                <a:latin typeface="Arial" charset="0"/>
              </a:rPr>
              <a:t>GDĐT </a:t>
            </a:r>
            <a:r>
              <a:rPr lang="vi-VN" sz="1900" b="1" kern="0" smtClean="0">
                <a:solidFill>
                  <a:srgbClr val="0000FF"/>
                </a:solidFill>
                <a:latin typeface="Arial" charset="0"/>
              </a:rPr>
              <a:t>và </a:t>
            </a:r>
            <a:r>
              <a:rPr lang="vi-VN" sz="1900" b="1" kern="0">
                <a:solidFill>
                  <a:srgbClr val="0000FF"/>
                </a:solidFill>
                <a:latin typeface="Arial" charset="0"/>
              </a:rPr>
              <a:t>mức thu phí cho từng năm học đối với </a:t>
            </a:r>
            <a:r>
              <a:rPr lang="en-US" sz="1900" b="1" kern="0" smtClean="0">
                <a:solidFill>
                  <a:srgbClr val="0000FF"/>
                </a:solidFill>
                <a:latin typeface="Arial" charset="0"/>
              </a:rPr>
              <a:t>GDMN</a:t>
            </a:r>
            <a:r>
              <a:rPr lang="vi-VN" sz="1900" b="1" kern="0" smtClean="0">
                <a:solidFill>
                  <a:srgbClr val="0000FF"/>
                </a:solidFill>
                <a:latin typeface="Arial" charset="0"/>
              </a:rPr>
              <a:t>,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cho từng năm học và dự kiến cho cả khóa học đối với </a:t>
            </a:r>
            <a:r>
              <a:rPr lang="en-US" sz="1900" b="1" kern="0" smtClean="0">
                <a:solidFill>
                  <a:srgbClr val="0000FF"/>
                </a:solidFill>
                <a:latin typeface="Arial" charset="0"/>
              </a:rPr>
              <a:t>GDNN</a:t>
            </a:r>
            <a:r>
              <a:rPr lang="vi-VN" sz="1900" b="1" kern="0" smtClean="0">
                <a:solidFill>
                  <a:srgbClr val="0000FF"/>
                </a:solidFill>
                <a:latin typeface="Arial" charset="0"/>
              </a:rPr>
              <a:t>, </a:t>
            </a:r>
            <a:r>
              <a:rPr lang="en-US" sz="1900" b="1" kern="0" smtClean="0">
                <a:solidFill>
                  <a:srgbClr val="0000FF"/>
                </a:solidFill>
                <a:latin typeface="Arial" charset="0"/>
              </a:rPr>
              <a:t>GDĐH</a:t>
            </a:r>
            <a:r>
              <a:rPr lang="vi-VN" sz="1900" b="1" kern="0" smtClean="0">
                <a:solidFill>
                  <a:srgbClr val="0000FF"/>
                </a:solidFill>
                <a:latin typeface="Arial" charset="0"/>
              </a:rPr>
              <a:t>.</a:t>
            </a:r>
            <a:endParaRPr lang="en-US" sz="1900" b="1" ker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endParaRPr lang="vi-VN" sz="1900" b="1" kern="0">
              <a:solidFill>
                <a:srgbClr val="0000FF"/>
              </a:solidFill>
              <a:latin typeface="Arial" charset="0"/>
            </a:endParaRPr>
          </a:p>
        </p:txBody>
      </p:sp>
    </p:spTree>
    <p:extLst>
      <p:ext uri="{BB962C8B-B14F-4D97-AF65-F5344CB8AC3E}">
        <p14:creationId xmlns:p14="http://schemas.microsoft.com/office/powerpoint/2010/main" val="1212312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64</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HỎI KHỞI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200" b="1" kern="0" smtClean="0">
                <a:solidFill>
                  <a:srgbClr val="FF0066"/>
                </a:solidFill>
                <a:latin typeface="Arial" charset="0"/>
              </a:rPr>
              <a:t>Câu </a:t>
            </a:r>
            <a:r>
              <a:rPr lang="en-US" sz="2200" b="1" kern="0">
                <a:solidFill>
                  <a:srgbClr val="FF0066"/>
                </a:solidFill>
                <a:latin typeface="Arial" charset="0"/>
              </a:rPr>
              <a:t>2</a:t>
            </a:r>
            <a:r>
              <a:rPr lang="en-US" sz="2200" b="1" kern="0" smtClean="0">
                <a:solidFill>
                  <a:srgbClr val="FF0066"/>
                </a:solidFill>
                <a:latin typeface="Arial" charset="0"/>
              </a:rPr>
              <a:t>: Hãy cho biết nguồn gốc của Ngày pháp luật </a:t>
            </a:r>
            <a:br>
              <a:rPr lang="en-US" sz="2200" b="1" kern="0" smtClean="0">
                <a:solidFill>
                  <a:srgbClr val="FF0066"/>
                </a:solidFill>
                <a:latin typeface="Arial" charset="0"/>
              </a:rPr>
            </a:br>
            <a:r>
              <a:rPr lang="en-US" sz="2200" b="1" kern="0" smtClean="0">
                <a:solidFill>
                  <a:srgbClr val="FF0066"/>
                </a:solidFill>
                <a:latin typeface="Arial" charset="0"/>
              </a:rPr>
              <a:t>Việt Nam, tại sao lại chọn ngày 09-11</a:t>
            </a:r>
            <a:r>
              <a:rPr lang="en-US" sz="2200" b="1" kern="0" smtClean="0">
                <a:solidFill>
                  <a:srgbClr val="FF0066"/>
                </a:solidFill>
                <a:latin typeface="Arial" charset="0"/>
              </a:rPr>
              <a:t>?</a:t>
            </a:r>
          </a:p>
          <a:p>
            <a:pPr marL="107950" indent="0" algn="ctr" eaLnBrk="1" hangingPunct="1">
              <a:lnSpc>
                <a:spcPct val="114000"/>
              </a:lnSpc>
              <a:spcBef>
                <a:spcPts val="1200"/>
              </a:spcBef>
              <a:spcAft>
                <a:spcPts val="0"/>
              </a:spcAft>
              <a:buClr>
                <a:srgbClr val="FF0000"/>
              </a:buClr>
              <a:buNone/>
              <a:defRPr/>
            </a:pPr>
            <a:r>
              <a:rPr lang="en-US" sz="2200" b="1" kern="0">
                <a:solidFill>
                  <a:srgbClr val="FF0000"/>
                </a:solidFill>
                <a:latin typeface="Arial" charset="0"/>
              </a:rPr>
              <a:t>Đáp án</a:t>
            </a:r>
            <a:r>
              <a:rPr lang="en-US" sz="2200" b="1" kern="0">
                <a:solidFill>
                  <a:srgbClr val="FF0000"/>
                </a:solidFill>
                <a:latin typeface="Arial" charset="0"/>
              </a:rPr>
              <a:t>: </a:t>
            </a:r>
            <a:r>
              <a:rPr lang="en-US" sz="2200" b="1" kern="0" smtClean="0">
                <a:solidFill>
                  <a:srgbClr val="0000FF"/>
                </a:solidFill>
                <a:latin typeface="Arial" charset="0"/>
              </a:rPr>
              <a:t>Là ngày </a:t>
            </a:r>
            <a:r>
              <a:rPr lang="vi-VN" sz="2200" b="1" kern="0" smtClean="0">
                <a:solidFill>
                  <a:srgbClr val="0000FF"/>
                </a:solidFill>
                <a:latin typeface="Arial" charset="0"/>
              </a:rPr>
              <a:t>nước </a:t>
            </a:r>
            <a:r>
              <a:rPr lang="vi-VN" sz="2200" b="1" kern="0">
                <a:solidFill>
                  <a:srgbClr val="0000FF"/>
                </a:solidFill>
                <a:latin typeface="Arial" charset="0"/>
              </a:rPr>
              <a:t>Việt Nam dân chủ cộng hòa đã thông qua bản </a:t>
            </a:r>
            <a:r>
              <a:rPr lang="vi-VN" sz="2200" b="1" kern="0">
                <a:solidFill>
                  <a:srgbClr val="0000FF"/>
                </a:solidFill>
                <a:latin typeface="Arial" charset="0"/>
              </a:rPr>
              <a:t>Hiến </a:t>
            </a:r>
            <a:r>
              <a:rPr lang="vi-VN" sz="2200" b="1" kern="0" smtClean="0">
                <a:solidFill>
                  <a:srgbClr val="0000FF"/>
                </a:solidFill>
                <a:latin typeface="Arial" charset="0"/>
              </a:rPr>
              <a:t>pháp</a:t>
            </a:r>
            <a:r>
              <a:rPr lang="en-US" sz="2200" b="1" kern="0" smtClean="0">
                <a:solidFill>
                  <a:srgbClr val="0000FF"/>
                </a:solidFill>
                <a:latin typeface="Arial" charset="0"/>
              </a:rPr>
              <a:t> đầu tiên năm 1946</a:t>
            </a:r>
            <a:endParaRPr lang="en-US" sz="2200" b="1" kern="0">
              <a:solidFill>
                <a:srgbClr val="0000FF"/>
              </a:solidFill>
              <a:latin typeface="Arial" charset="0"/>
            </a:endParaRPr>
          </a:p>
          <a:p>
            <a:pPr marL="336550" indent="-336550" algn="just">
              <a:lnSpc>
                <a:spcPct val="114000"/>
              </a:lnSpc>
              <a:spcBef>
                <a:spcPts val="1200"/>
              </a:spcBef>
              <a:buClr>
                <a:srgbClr val="FF0000"/>
              </a:buClr>
              <a:buFont typeface="Wingdings" panose="05000000000000000000" pitchFamily="2" charset="2"/>
              <a:buChar char="Ø"/>
            </a:pPr>
            <a:r>
              <a:rPr lang="vi-VN" sz="1950" b="1" kern="0" smtClean="0">
                <a:solidFill>
                  <a:srgbClr val="0000FF"/>
                </a:solidFill>
                <a:latin typeface="Arial" charset="0"/>
              </a:rPr>
              <a:t>Ngày </a:t>
            </a:r>
            <a:r>
              <a:rPr lang="vi-VN" sz="1950" b="1" kern="0">
                <a:solidFill>
                  <a:srgbClr val="0000FF"/>
                </a:solidFill>
                <a:latin typeface="Arial" charset="0"/>
              </a:rPr>
              <a:t>9/11/1946, tại kỳ họp thứ 2, Quốc hội khóa I, nước Việt Nam dân chủ cộng hòa đã thông qua bản </a:t>
            </a:r>
            <a:r>
              <a:rPr lang="vi-VN" sz="1950" b="1" kern="0">
                <a:solidFill>
                  <a:srgbClr val="0000FF"/>
                </a:solidFill>
                <a:latin typeface="Arial" charset="0"/>
              </a:rPr>
              <a:t>Hiến </a:t>
            </a:r>
            <a:r>
              <a:rPr lang="vi-VN" sz="1950" b="1" kern="0" smtClean="0">
                <a:solidFill>
                  <a:srgbClr val="0000FF"/>
                </a:solidFill>
                <a:latin typeface="Arial" charset="0"/>
              </a:rPr>
              <a:t>pháp</a:t>
            </a:r>
            <a:r>
              <a:rPr lang="en-US" sz="1950" b="1" kern="0" smtClean="0">
                <a:solidFill>
                  <a:srgbClr val="0000FF"/>
                </a:solidFill>
                <a:latin typeface="Arial" charset="0"/>
              </a:rPr>
              <a:t> năm 1946.</a:t>
            </a:r>
          </a:p>
          <a:p>
            <a:pPr marL="336550" indent="-336550" algn="just">
              <a:lnSpc>
                <a:spcPct val="114000"/>
              </a:lnSpc>
              <a:spcBef>
                <a:spcPts val="1200"/>
              </a:spcBef>
              <a:buClr>
                <a:srgbClr val="FF0000"/>
              </a:buClr>
              <a:buFont typeface="Wingdings" panose="05000000000000000000" pitchFamily="2" charset="2"/>
              <a:buChar char="Ø"/>
            </a:pPr>
            <a:r>
              <a:rPr lang="en-US" sz="1950" b="1" kern="0" smtClean="0">
                <a:solidFill>
                  <a:srgbClr val="0000FF"/>
                </a:solidFill>
                <a:latin typeface="Arial" charset="0"/>
              </a:rPr>
              <a:t>G</a:t>
            </a:r>
            <a:r>
              <a:rPr lang="vi-VN" sz="1950" b="1" kern="0" smtClean="0">
                <a:solidFill>
                  <a:srgbClr val="0000FF"/>
                </a:solidFill>
                <a:latin typeface="Arial" charset="0"/>
              </a:rPr>
              <a:t>ồm </a:t>
            </a:r>
            <a:r>
              <a:rPr lang="vi-VN" sz="1950" b="1" kern="0">
                <a:solidFill>
                  <a:srgbClr val="0000FF"/>
                </a:solidFill>
                <a:latin typeface="Arial" charset="0"/>
              </a:rPr>
              <a:t>7 chương, 70 điều ngắn gọn chặt chẽ, phản ánh được hoàn cảnh thực tế của đất nước ở những năm đầu của Nhà nước </a:t>
            </a:r>
            <a:r>
              <a:rPr lang="vi-VN" sz="1950" b="1" kern="0">
                <a:solidFill>
                  <a:srgbClr val="0000FF"/>
                </a:solidFill>
                <a:latin typeface="Arial" charset="0"/>
              </a:rPr>
              <a:t>cách </a:t>
            </a:r>
            <a:r>
              <a:rPr lang="vi-VN" sz="1950" b="1" kern="0" smtClean="0">
                <a:solidFill>
                  <a:srgbClr val="0000FF"/>
                </a:solidFill>
                <a:latin typeface="Arial" charset="0"/>
              </a:rPr>
              <a:t>mạng</a:t>
            </a:r>
            <a:r>
              <a:rPr lang="en-US" sz="1950" b="1" kern="0" smtClean="0">
                <a:solidFill>
                  <a:srgbClr val="0000FF"/>
                </a:solidFill>
                <a:latin typeface="Arial" charset="0"/>
              </a:rPr>
              <a:t>.</a:t>
            </a:r>
          </a:p>
          <a:p>
            <a:pPr marL="336550" indent="-336550" algn="just">
              <a:lnSpc>
                <a:spcPct val="114000"/>
              </a:lnSpc>
              <a:spcBef>
                <a:spcPts val="1200"/>
              </a:spcBef>
              <a:buClr>
                <a:srgbClr val="FF0000"/>
              </a:buClr>
              <a:buFont typeface="Wingdings" panose="05000000000000000000" pitchFamily="2" charset="2"/>
              <a:buChar char="Ø"/>
            </a:pPr>
            <a:r>
              <a:rPr lang="vi-VN" sz="1950" b="1" kern="0" smtClean="0">
                <a:solidFill>
                  <a:srgbClr val="0000FF"/>
                </a:solidFill>
                <a:latin typeface="Arial" charset="0"/>
              </a:rPr>
              <a:t>Tuy </a:t>
            </a:r>
            <a:r>
              <a:rPr lang="vi-VN" sz="1950" b="1" kern="0">
                <a:solidFill>
                  <a:srgbClr val="0000FF"/>
                </a:solidFill>
                <a:latin typeface="Arial" charset="0"/>
              </a:rPr>
              <a:t>nhiên, do điều kiện chiến tranh nên bản Hiến pháp 1946 không được chính thức công bố. Mặc dù vậy, những tinh thần và nội dung của Hiến pháp 1946 luôn được Chính phủ lâm thời và Ban thường vụ Quốc hội áp dụng, điều hành đất nước. Tư tưởng lập hiến của Hiến pháp 1946 luôn được kế thừa và phát triển trong các bản Hiến pháp sau </a:t>
            </a:r>
            <a:r>
              <a:rPr lang="vi-VN" sz="1950" b="1" kern="0">
                <a:solidFill>
                  <a:srgbClr val="0000FF"/>
                </a:solidFill>
                <a:latin typeface="Arial" charset="0"/>
              </a:rPr>
              <a:t>này</a:t>
            </a:r>
            <a:r>
              <a:rPr lang="vi-VN" sz="1950" b="1" kern="0" smtClean="0">
                <a:solidFill>
                  <a:srgbClr val="0000FF"/>
                </a:solidFill>
                <a:latin typeface="Arial" charset="0"/>
              </a:rPr>
              <a:t>.</a:t>
            </a:r>
            <a:endParaRPr lang="vi-VN" sz="1950" b="1" kern="0">
              <a:solidFill>
                <a:srgbClr val="0000FF"/>
              </a:solidFill>
              <a:latin typeface="Arial" charset="0"/>
            </a:endParaRPr>
          </a:p>
        </p:txBody>
      </p:sp>
    </p:spTree>
    <p:extLst>
      <p:ext uri="{BB962C8B-B14F-4D97-AF65-F5344CB8AC3E}">
        <p14:creationId xmlns:p14="http://schemas.microsoft.com/office/powerpoint/2010/main" val="412659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3645768" y="1371600"/>
            <a:ext cx="5356945"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Ngày 09/11/1946 là ngày ban hành Hiến </a:t>
            </a:r>
            <a:r>
              <a:rPr lang="es-MX" sz="2500" b="1" kern="0">
                <a:solidFill>
                  <a:srgbClr val="0000FF"/>
                </a:solidFill>
                <a:latin typeface="Arial" charset="0"/>
              </a:rPr>
              <a:t>pháp nước Việt Nam dân chủ cộng </a:t>
            </a:r>
            <a:r>
              <a:rPr lang="es-MX" sz="2500" b="1" kern="0" smtClean="0">
                <a:solidFill>
                  <a:srgbClr val="0000FF"/>
                </a:solidFill>
                <a:latin typeface="Arial" charset="0"/>
              </a:rPr>
              <a:t>hòa, là </a:t>
            </a:r>
            <a:r>
              <a:rPr lang="es-MX" sz="2500" b="1" kern="0">
                <a:solidFill>
                  <a:srgbClr val="0000FF"/>
                </a:solidFill>
                <a:latin typeface="Arial" charset="0"/>
              </a:rPr>
              <a:t>bản Hiến pháp </a:t>
            </a:r>
            <a:r>
              <a:rPr lang="es-MX" sz="2500" b="1" kern="0" smtClean="0">
                <a:solidFill>
                  <a:srgbClr val="0000FF"/>
                </a:solidFill>
                <a:latin typeface="Arial" charset="0"/>
              </a:rPr>
              <a:t>đầu </a:t>
            </a:r>
            <a:r>
              <a:rPr lang="es-MX" sz="2500" b="1" kern="0">
                <a:solidFill>
                  <a:srgbClr val="0000FF"/>
                </a:solidFill>
                <a:latin typeface="Arial" charset="0"/>
              </a:rPr>
              <a:t>tiên của Nhà nước </a:t>
            </a:r>
            <a:r>
              <a:rPr lang="es-MX" sz="2500" b="1" kern="0" smtClean="0">
                <a:solidFill>
                  <a:srgbClr val="0000FF"/>
                </a:solidFill>
                <a:latin typeface="Arial" charset="0"/>
              </a:rPr>
              <a:t>ta</a:t>
            </a:r>
            <a:r>
              <a:rPr lang="es-MX" sz="2500" b="1" kern="0">
                <a:solidFill>
                  <a:srgbClr val="0000FF"/>
                </a:solidFill>
                <a:latin typeface="Arial" charset="0"/>
              </a:rPr>
              <a:t>.</a:t>
            </a:r>
            <a:endParaRPr lang="es-MX" sz="25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Sau </a:t>
            </a:r>
            <a:r>
              <a:rPr lang="es-MX" sz="2500" b="1" kern="0">
                <a:solidFill>
                  <a:srgbClr val="0000FF"/>
                </a:solidFill>
                <a:latin typeface="Arial" charset="0"/>
              </a:rPr>
              <a:t>Hiến pháp năm 1946, nước ta đã có thêm </a:t>
            </a:r>
            <a:r>
              <a:rPr lang="es-MX" sz="2500" b="1" kern="0" smtClean="0">
                <a:solidFill>
                  <a:srgbClr val="0000FF"/>
                </a:solidFill>
                <a:latin typeface="Arial" charset="0"/>
              </a:rPr>
              <a:t>một số bản Hiến </a:t>
            </a:r>
            <a:r>
              <a:rPr lang="es-MX" sz="2500" b="1" kern="0">
                <a:solidFill>
                  <a:srgbClr val="0000FF"/>
                </a:solidFill>
                <a:latin typeface="Arial" charset="0"/>
              </a:rPr>
              <a:t>pháp </a:t>
            </a:r>
            <a:r>
              <a:rPr lang="es-MX" sz="2500" b="1" kern="0" smtClean="0">
                <a:solidFill>
                  <a:srgbClr val="0000FF"/>
                </a:solidFill>
                <a:latin typeface="Arial" charset="0"/>
              </a:rPr>
              <a:t>trong đó tinh thần của Hiến </a:t>
            </a:r>
            <a:r>
              <a:rPr lang="es-MX" sz="2500" b="1" kern="0">
                <a:solidFill>
                  <a:srgbClr val="0000FF"/>
                </a:solidFill>
                <a:latin typeface="Arial" charset="0"/>
              </a:rPr>
              <a:t>pháp năm 1946 luôn </a:t>
            </a:r>
            <a:r>
              <a:rPr lang="es-MX" sz="2500" b="1" kern="0" smtClean="0">
                <a:solidFill>
                  <a:srgbClr val="0000FF"/>
                </a:solidFill>
                <a:latin typeface="Arial" charset="0"/>
              </a:rPr>
              <a:t>xuyên </a:t>
            </a:r>
            <a:r>
              <a:rPr lang="es-MX" sz="2500" b="1" kern="0">
                <a:solidFill>
                  <a:srgbClr val="0000FF"/>
                </a:solidFill>
                <a:latin typeface="Arial" charset="0"/>
              </a:rPr>
              <a:t>suốt </a:t>
            </a:r>
            <a:r>
              <a:rPr lang="es-MX" sz="2500" b="1" kern="0" smtClean="0">
                <a:solidFill>
                  <a:srgbClr val="0000FF"/>
                </a:solidFill>
                <a:latin typeface="Arial" charset="0"/>
              </a:rPr>
              <a:t>trong tất </a:t>
            </a:r>
            <a:r>
              <a:rPr lang="es-MX" sz="2500" b="1" kern="0">
                <a:solidFill>
                  <a:srgbClr val="0000FF"/>
                </a:solidFill>
                <a:latin typeface="Arial" charset="0"/>
              </a:rPr>
              <a:t>cả các Hiến pháp và toàn bộ hệ thống pháp luật của nước </a:t>
            </a:r>
            <a:r>
              <a:rPr lang="es-MX" sz="2500" b="1" kern="0" smtClean="0">
                <a:solidFill>
                  <a:srgbClr val="0000FF"/>
                </a:solidFill>
                <a:latin typeface="Arial" charset="0"/>
              </a:rPr>
              <a:t>ta.</a:t>
            </a:r>
            <a:endParaRPr lang="es-MX" sz="2500" b="1" kern="0">
              <a:solidFill>
                <a:srgbClr val="0000FF"/>
              </a:solidFill>
              <a:latin typeface="Arial" charset="0"/>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5448" y="1295400"/>
            <a:ext cx="3502152" cy="5413248"/>
          </a:xfrm>
          <a:prstGeom prst="rect">
            <a:avLst/>
          </a:prstGeom>
        </p:spPr>
      </p:pic>
    </p:spTree>
    <p:extLst>
      <p:ext uri="{BB962C8B-B14F-4D97-AF65-F5344CB8AC3E}">
        <p14:creationId xmlns:p14="http://schemas.microsoft.com/office/powerpoint/2010/main" val="394516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4419600" y="1219200"/>
            <a:ext cx="45831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Trên </a:t>
            </a:r>
            <a:r>
              <a:rPr lang="es-MX" sz="2100" b="1" kern="0">
                <a:solidFill>
                  <a:srgbClr val="0000FF"/>
                </a:solidFill>
                <a:latin typeface="Arial" charset="0"/>
              </a:rPr>
              <a:t>thế giới, </a:t>
            </a:r>
            <a:r>
              <a:rPr lang="es-MX" sz="2100" b="1" kern="0" smtClean="0">
                <a:solidFill>
                  <a:srgbClr val="0000FF"/>
                </a:solidFill>
                <a:latin typeface="Arial" charset="0"/>
              </a:rPr>
              <a:t>có </a:t>
            </a:r>
            <a:r>
              <a:rPr lang="es-MX" sz="2100" b="1" kern="0">
                <a:solidFill>
                  <a:srgbClr val="0000FF"/>
                </a:solidFill>
                <a:latin typeface="Arial" charset="0"/>
              </a:rPr>
              <a:t>khoảng 40 quốc gia lấy ngày ký, ban hành hoặc thông qua Hiến pháp để </a:t>
            </a:r>
            <a:r>
              <a:rPr lang="es-MX" sz="2100" b="1" kern="0" smtClean="0">
                <a:solidFill>
                  <a:srgbClr val="0000FF"/>
                </a:solidFill>
                <a:latin typeface="Arial" charset="0"/>
              </a:rPr>
              <a:t>hằng </a:t>
            </a:r>
            <a:r>
              <a:rPr lang="es-MX" sz="2100" b="1" kern="0">
                <a:solidFill>
                  <a:srgbClr val="0000FF"/>
                </a:solidFill>
                <a:latin typeface="Arial" charset="0"/>
              </a:rPr>
              <a:t>năm tổ chức kỷ niệm “Ngày Hiến pháp” của mình. Trong ngày này, tổ chức nhiều hình thức phổ biến, giáo dục pháp luật trong cộng </a:t>
            </a:r>
            <a:r>
              <a:rPr lang="es-MX" sz="2100" b="1" kern="0" smtClean="0">
                <a:solidFill>
                  <a:srgbClr val="0000FF"/>
                </a:solidFill>
                <a:latin typeface="Arial" charset="0"/>
              </a:rPr>
              <a:t>đồng.</a:t>
            </a:r>
          </a:p>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Chính </a:t>
            </a:r>
            <a:r>
              <a:rPr lang="es-MX" sz="2100" b="1" kern="0">
                <a:solidFill>
                  <a:srgbClr val="0000FF"/>
                </a:solidFill>
                <a:latin typeface="Arial" charset="0"/>
              </a:rPr>
              <a:t>vì vậy, </a:t>
            </a:r>
            <a:r>
              <a:rPr lang="es-MX" sz="2100" b="1" kern="0" smtClean="0">
                <a:solidFill>
                  <a:srgbClr val="0000FF"/>
                </a:solidFill>
                <a:latin typeface="Arial" charset="0"/>
              </a:rPr>
              <a:t>Chính phủ đã đề xuất </a:t>
            </a:r>
            <a:r>
              <a:rPr lang="es-MX" sz="2100" b="1" kern="0">
                <a:solidFill>
                  <a:srgbClr val="0000FF"/>
                </a:solidFill>
                <a:latin typeface="Arial" charset="0"/>
              </a:rPr>
              <a:t>ngày 09/11 - Ngày ban hành Hiến pháp năm 1946 được xác định là Ngày pháp luật Việt Nam; </a:t>
            </a:r>
            <a:r>
              <a:rPr lang="es-MX" sz="2100" b="1" kern="0" smtClean="0">
                <a:solidFill>
                  <a:srgbClr val="0000FF"/>
                </a:solidFill>
                <a:latin typeface="Arial" charset="0"/>
              </a:rPr>
              <a:t>chính </a:t>
            </a:r>
            <a:r>
              <a:rPr lang="es-MX" sz="2100" b="1" kern="0">
                <a:solidFill>
                  <a:srgbClr val="0000FF"/>
                </a:solidFill>
                <a:latin typeface="Arial" charset="0"/>
              </a:rPr>
              <a:t>thức </a:t>
            </a:r>
            <a:r>
              <a:rPr lang="es-MX" sz="2100" b="1" kern="0" smtClean="0">
                <a:solidFill>
                  <a:srgbClr val="0000FF"/>
                </a:solidFill>
                <a:latin typeface="Arial" charset="0"/>
              </a:rPr>
              <a:t>được luật </a:t>
            </a:r>
            <a:r>
              <a:rPr lang="es-MX" sz="2100" b="1" kern="0">
                <a:solidFill>
                  <a:srgbClr val="0000FF"/>
                </a:solidFill>
                <a:latin typeface="Arial" charset="0"/>
              </a:rPr>
              <a:t>hóa tại </a:t>
            </a:r>
            <a:r>
              <a:rPr lang="es-MX" sz="2100" b="1" kern="0" smtClean="0">
                <a:solidFill>
                  <a:srgbClr val="0000FF"/>
                </a:solidFill>
                <a:latin typeface="Arial" charset="0"/>
              </a:rPr>
              <a:t/>
            </a:r>
            <a:br>
              <a:rPr lang="es-MX" sz="2100" b="1" kern="0" smtClean="0">
                <a:solidFill>
                  <a:srgbClr val="0000FF"/>
                </a:solidFill>
                <a:latin typeface="Arial" charset="0"/>
              </a:rPr>
            </a:br>
            <a:r>
              <a:rPr lang="es-MX" sz="2100" b="1" kern="0" smtClean="0">
                <a:solidFill>
                  <a:srgbClr val="FF0000"/>
                </a:solidFill>
                <a:latin typeface="Arial" charset="0"/>
              </a:rPr>
              <a:t>Điều </a:t>
            </a:r>
            <a:r>
              <a:rPr lang="es-MX" sz="2100" b="1" kern="0">
                <a:solidFill>
                  <a:srgbClr val="FF0000"/>
                </a:solidFill>
                <a:latin typeface="Arial" charset="0"/>
              </a:rPr>
              <a:t>8</a:t>
            </a:r>
            <a:r>
              <a:rPr lang="es-MX" sz="2100" b="1" kern="0" smtClean="0">
                <a:solidFill>
                  <a:srgbClr val="FF0000"/>
                </a:solidFill>
                <a:latin typeface="Arial" charset="0"/>
              </a:rPr>
              <a:t>, Luật </a:t>
            </a:r>
            <a:r>
              <a:rPr lang="es-MX" sz="2100" b="1" kern="0">
                <a:solidFill>
                  <a:srgbClr val="FF0000"/>
                </a:solidFill>
                <a:latin typeface="Arial" charset="0"/>
              </a:rPr>
              <a:t>phổ biến, giáo dục pháp luật năm 2012</a:t>
            </a:r>
            <a:r>
              <a:rPr lang="es-MX" sz="2100" b="1" kern="0" smtClean="0">
                <a:solidFill>
                  <a:srgbClr val="FF0000"/>
                </a:solidFill>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371600"/>
            <a:ext cx="3835400" cy="5181600"/>
          </a:xfrm>
          <a:prstGeom prst="rect">
            <a:avLst/>
          </a:prstGeom>
        </p:spPr>
      </p:pic>
    </p:spTree>
    <p:extLst>
      <p:ext uri="{BB962C8B-B14F-4D97-AF65-F5344CB8AC3E}">
        <p14:creationId xmlns:p14="http://schemas.microsoft.com/office/powerpoint/2010/main" val="3346310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20308</TotalTime>
  <Words>7203</Words>
  <Application>Microsoft Office PowerPoint</Application>
  <PresentationFormat>On-screen Show (4:3)</PresentationFormat>
  <Paragraphs>317</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Profile</vt:lpstr>
      <vt:lpstr>NƯỚC CỘNG HÒA XÃ HỘI CHỦ NGHĨA VIỆT NAM 09-11-2020</vt:lpstr>
      <vt:lpstr>MỤC LỤC</vt:lpstr>
      <vt:lpstr>NGUỒN GỐC, Ý NGHĨA  CỦA NGÀY PHÁP LUẬT VIỆT NAM</vt:lpstr>
      <vt:lpstr>CÂU HỎI KHỞI ĐỘNG</vt:lpstr>
      <vt:lpstr>CÂU HỎI KHỞI ĐỘNG</vt:lpstr>
      <vt:lpstr>CÂU HỎI KHỞI ĐỘNG</vt:lpstr>
      <vt:lpstr>CÂU HỎI KHỞI ĐỘNG</vt:lpstr>
      <vt:lpstr>NGUỒN GỐC, Ý NGHĨA CỦA NGÀY PHÁP LUẬT</vt:lpstr>
      <vt:lpstr>NGUỒN GỐC, Ý NGHĨA CỦA NGÀY PHÁP LUẬT</vt:lpstr>
      <vt:lpstr>NGUỒN GỐC, Ý NGHĨA CỦA NGÀY PHÁP LUẬT</vt:lpstr>
      <vt:lpstr>NGUỒN GỐC, Ý NGHĨA CỦA NGÀY PHÁP LUẬT</vt:lpstr>
      <vt:lpstr>MỘT SỐ NỘI DUNG MỚI CƠ BẢN CỦA LUẬT SỬA ĐỔI, BỔ SUNG MỘT SỐ ĐIỀU CỦA LUẬT BAN HÀNH VĂN BẢN QPPL</vt:lpstr>
      <vt:lpstr>GIỚI THIỆU LUẬT SỬA ĐỔI, BỔ SUNG MỘT SỐ ĐIỀU CỦA LUẬT BAN HÀNH VĂN BẢN QPPL</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NHỮNG ĐIỂM MỚI CƠ BẢN CỦA LUẬT</vt:lpstr>
      <vt:lpstr>9 ĐIỂM MỚI CƠ BẢN  CỦA LUẬT GIÁO DỤC NĂM 2019 </vt:lpstr>
      <vt:lpstr>BỐ CỤC CỦA LUẬT GIÁO DỤC NĂM 2019</vt:lpstr>
      <vt:lpstr>PowerPoint Presentation</vt:lpstr>
      <vt:lpstr>9 điểm mới cơ bản của Luật Giáo dục (sửa đổi) 2019</vt:lpstr>
      <vt:lpstr>PowerPoint Presentation</vt:lpstr>
      <vt:lpstr>Thứ nhất, làm rõ tính liên thông, phân luồng,  hướng nghiệp trong giáo dục</vt:lpstr>
      <vt:lpstr>Thứ nhất, làm rõ tính liên thông, phân luồng,  hướng nghiệp trong giáo dục</vt:lpstr>
      <vt:lpstr>PowerPoint Presentation</vt:lpstr>
      <vt:lpstr>Thứ hai, luật hóa chủ trương đổi mới chương trình, SGK  giáo dục phổ thông theo Nghị quyết số 29-NQ/TW và  Nghị quyết số 88/2014/QH13</vt:lpstr>
      <vt:lpstr>Thứ hai, luật hóa chủ trương đổi mới chương trình, SGK  giáo dục phổ thông theo Nghị quyết số 29-NQ/TW và  Nghị quyết số 88/2014/QH13</vt:lpstr>
      <vt:lpstr>Thứ hai, luật hóa chủ trương đổi mới chương trình, SGK  giáo dục phổ thông theo Nghị quyết số 29-NQ/TW và  Nghị quyết số 88/2014/QH13</vt:lpstr>
      <vt:lpstr>PowerPoint Presentation</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Thứ ba, bổ sung loại trường tư thục không vì lợi nhuận;  quy định cụ thể vị trí, chức năng, thành phần hội đồng trường</vt:lpstr>
      <vt:lpstr>PowerPoint Presentation</vt:lpstr>
      <vt:lpstr>Thứ tư, bổ sung chính sách phát triển giáo dục mầm non,  giáo dục thường xuyên</vt:lpstr>
      <vt:lpstr>Nghị định số 105/2020/NĐ-CP    ngày 08-9-2020 quy định chính sách phát triển giáo dục mầm non  Có hiệu lực từ ngày 01-11-2020</vt:lpstr>
      <vt:lpstr>Điều 5. Chính sách đối với cơ sở GDMN độc lập dân lập, tư thục ở địa bàn có KCN, nơi có nhiều lao động</vt:lpstr>
      <vt:lpstr>Thứ tư, bổ sung chính sách phát triển giáo dục mầm non,  giáo dục thường xuyên</vt:lpstr>
      <vt:lpstr>PowerPoint Presentation</vt:lpstr>
      <vt:lpstr>Thứ năm, quy định nâng trình độ chuẩn được đào tạo của  giáo viên MN, TH, THCS và giảng viên đại học</vt:lpstr>
      <vt:lpstr>Nghị định số 71/2020/NĐ-CP   ngày 30-6-2020  quy định lộ trình thực hiện nâng trình độ chuẩn được  đào tạo của giáo viên mầm non, tiểu học, trung học cơ sở   Có hiệu lực từ ngày 18-8-2020</vt:lpstr>
      <vt:lpstr>Lộ trình thực hiện nâng trình độ chuẩn được đào tạo của giáo viên</vt:lpstr>
      <vt:lpstr>PowerPoint Presentation</vt:lpstr>
      <vt:lpstr>Thứ sáu, quy định chính sách hỗ trợ tiền đóng học phí và  chi phí sinh hoạt đối với học sinh, sinh viên sư phạm</vt:lpstr>
      <vt:lpstr>Thứ sáu, quy định chính sách hỗ trợ tiền đóng học phí và  chi phí sinh hoạt đối với học sinh, sinh viên sư phạm</vt:lpstr>
      <vt:lpstr>Thứ bảy, Luật bổ sung chính sách về học phí đối với  học sinh diện phổ cập</vt:lpstr>
      <vt:lpstr>Thứ bảy, Luật bổ sung chính sách về học phí đối với  học sinh diện phổ cập</vt:lpstr>
      <vt:lpstr>Thứ bảy, Luật bổ sung chính sách về học phí đối với  học sinh diện phổ cập</vt:lpstr>
      <vt:lpstr>Thứ bảy, Luật bổ sung chính sách về học phí đối với  học sinh diện phổ cập</vt:lpstr>
      <vt:lpstr>PowerPoint Presentation</vt:lpstr>
      <vt:lpstr>Thứ tám, quy định về nhà đầu tư trong lĩnh vực giáo dục</vt:lpstr>
      <vt:lpstr>Thứ tám, quy định về nhà đầu tư trong lĩnh vực giáo dục</vt:lpstr>
      <vt:lpstr>Thứ tám, quy định về nhà đầu tư trong lĩnh vực giáo dục</vt:lpstr>
      <vt:lpstr>Thứ chín, quy định về đầu tư và tài chính cho giáo dục</vt:lpstr>
      <vt:lpstr>Thứ chín, quy định về đầu tư và tài chính cho giáo dục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1970</cp:revision>
  <cp:lastPrinted>2014-02-10T09:51:06Z</cp:lastPrinted>
  <dcterms:created xsi:type="dcterms:W3CDTF">2006-08-23T15:52:09Z</dcterms:created>
  <dcterms:modified xsi:type="dcterms:W3CDTF">2020-11-06T10:59:22Z</dcterms:modified>
</cp:coreProperties>
</file>